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18"/>
  </p:notesMasterIdLst>
  <p:handoutMasterIdLst>
    <p:handoutMasterId r:id="rId19"/>
  </p:handoutMasterIdLst>
  <p:sldIdLst>
    <p:sldId id="256" r:id="rId2"/>
    <p:sldId id="258" r:id="rId3"/>
    <p:sldId id="277" r:id="rId4"/>
    <p:sldId id="272" r:id="rId5"/>
    <p:sldId id="274" r:id="rId6"/>
    <p:sldId id="262" r:id="rId7"/>
    <p:sldId id="261" r:id="rId8"/>
    <p:sldId id="271" r:id="rId9"/>
    <p:sldId id="273" r:id="rId10"/>
    <p:sldId id="260" r:id="rId11"/>
    <p:sldId id="279" r:id="rId12"/>
    <p:sldId id="280" r:id="rId13"/>
    <p:sldId id="278" r:id="rId14"/>
    <p:sldId id="276" r:id="rId15"/>
    <p:sldId id="270" r:id="rId16"/>
    <p:sldId id="265"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6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92" autoAdjust="0"/>
    <p:restoredTop sz="94660"/>
  </p:normalViewPr>
  <p:slideViewPr>
    <p:cSldViewPr snapToGrid="0">
      <p:cViewPr varScale="1">
        <p:scale>
          <a:sx n="77" d="100"/>
          <a:sy n="77"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EDY, Meagan (maspe0)" userId="ecda09df-a4cb-48cb-917c-54468d42ff33" providerId="ADAL" clId="{DF81E9AA-0D70-4103-9C13-0A9BF7170A47}"/>
    <pc:docChg chg="modSld sldOrd">
      <pc:chgData name="SPEEDY, Meagan (maspe0)" userId="ecda09df-a4cb-48cb-917c-54468d42ff33" providerId="ADAL" clId="{DF81E9AA-0D70-4103-9C13-0A9BF7170A47}" dt="2025-01-29T10:22:51.181" v="7"/>
      <pc:docMkLst>
        <pc:docMk/>
      </pc:docMkLst>
      <pc:sldChg chg="addSp modSp mod">
        <pc:chgData name="SPEEDY, Meagan (maspe0)" userId="ecda09df-a4cb-48cb-917c-54468d42ff33" providerId="ADAL" clId="{DF81E9AA-0D70-4103-9C13-0A9BF7170A47}" dt="2025-01-29T10:22:04.865" v="3" actId="1076"/>
        <pc:sldMkLst>
          <pc:docMk/>
          <pc:sldMk cId="612468998" sldId="258"/>
        </pc:sldMkLst>
        <pc:picChg chg="add mod">
          <ac:chgData name="SPEEDY, Meagan (maspe0)" userId="ecda09df-a4cb-48cb-917c-54468d42ff33" providerId="ADAL" clId="{DF81E9AA-0D70-4103-9C13-0A9BF7170A47}" dt="2025-01-29T10:21:46.888" v="1" actId="1076"/>
          <ac:picMkLst>
            <pc:docMk/>
            <pc:sldMk cId="612468998" sldId="258"/>
            <ac:picMk id="4" creationId="{4CB89CCA-3000-44CF-AD68-4521FEC3248F}"/>
          </ac:picMkLst>
        </pc:picChg>
        <pc:picChg chg="add mod">
          <ac:chgData name="SPEEDY, Meagan (maspe0)" userId="ecda09df-a4cb-48cb-917c-54468d42ff33" providerId="ADAL" clId="{DF81E9AA-0D70-4103-9C13-0A9BF7170A47}" dt="2025-01-29T10:22:04.865" v="3" actId="1076"/>
          <ac:picMkLst>
            <pc:docMk/>
            <pc:sldMk cId="612468998" sldId="258"/>
            <ac:picMk id="5" creationId="{238D80E5-7431-451F-81DB-7100D361935A}"/>
          </ac:picMkLst>
        </pc:picChg>
      </pc:sldChg>
      <pc:sldChg chg="ord">
        <pc:chgData name="SPEEDY, Meagan (maspe0)" userId="ecda09df-a4cb-48cb-917c-54468d42ff33" providerId="ADAL" clId="{DF81E9AA-0D70-4103-9C13-0A9BF7170A47}" dt="2025-01-29T10:22:47.712" v="5"/>
        <pc:sldMkLst>
          <pc:docMk/>
          <pc:sldMk cId="1549594165" sldId="279"/>
        </pc:sldMkLst>
      </pc:sldChg>
      <pc:sldChg chg="ord">
        <pc:chgData name="SPEEDY, Meagan (maspe0)" userId="ecda09df-a4cb-48cb-917c-54468d42ff33" providerId="ADAL" clId="{DF81E9AA-0D70-4103-9C13-0A9BF7170A47}" dt="2025-01-29T10:22:51.181" v="7"/>
        <pc:sldMkLst>
          <pc:docMk/>
          <pc:sldMk cId="320069844"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EA0C0B-4389-37D3-DCC1-87137A5978F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FF53D557-B44E-27D1-FF42-C0111C54ECB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22D61A-4B23-42C8-9E44-FD9875828A9E}" type="datetimeFigureOut">
              <a:rPr lang="en-AU" smtClean="0"/>
              <a:t>29/01/2025</a:t>
            </a:fld>
            <a:endParaRPr lang="en-AU"/>
          </a:p>
        </p:txBody>
      </p:sp>
      <p:sp>
        <p:nvSpPr>
          <p:cNvPr id="4" name="Footer Placeholder 3">
            <a:extLst>
              <a:ext uri="{FF2B5EF4-FFF2-40B4-BE49-F238E27FC236}">
                <a16:creationId xmlns:a16="http://schemas.microsoft.com/office/drawing/2014/main" id="{4EB9E458-2EF8-87F8-9BAF-60DFA78733A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BDDB154-621F-93DD-F4F9-432BBD30B08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F12819F-591E-4771-B3F8-F4A041270711}" type="slidenum">
              <a:rPr lang="en-AU" smtClean="0"/>
              <a:t>‹#›</a:t>
            </a:fld>
            <a:endParaRPr lang="en-AU"/>
          </a:p>
        </p:txBody>
      </p:sp>
    </p:spTree>
    <p:extLst>
      <p:ext uri="{BB962C8B-B14F-4D97-AF65-F5344CB8AC3E}">
        <p14:creationId xmlns:p14="http://schemas.microsoft.com/office/powerpoint/2010/main" val="21741577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CDC3C24-7660-4698-9DA1-EB90F6510429}" type="datetimeFigureOut">
              <a:rPr lang="en-AU" smtClean="0"/>
              <a:t>29/01/2025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A1D1F92-8ADC-4C74-B617-A5D12AEDFC06}" type="slidenum">
              <a:rPr lang="en-AU" smtClean="0"/>
              <a:t>‹#›</a:t>
            </a:fld>
            <a:endParaRPr lang="en-AU"/>
          </a:p>
        </p:txBody>
      </p:sp>
    </p:spTree>
    <p:extLst>
      <p:ext uri="{BB962C8B-B14F-4D97-AF65-F5344CB8AC3E}">
        <p14:creationId xmlns:p14="http://schemas.microsoft.com/office/powerpoint/2010/main" val="3892379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85AF-316D-79F5-6202-DCCD48FB8C89}"/>
              </a:ext>
            </a:extLst>
          </p:cNvPr>
          <p:cNvSpPr>
            <a:spLocks noGrp="1"/>
          </p:cNvSpPr>
          <p:nvPr>
            <p:ph type="ctrTitle"/>
          </p:nvPr>
        </p:nvSpPr>
        <p:spPr>
          <a:xfrm>
            <a:off x="1524000" y="1122363"/>
            <a:ext cx="9144000" cy="2387600"/>
          </a:xfrm>
        </p:spPr>
        <p:txBody>
          <a:bodyPr anchor="b"/>
          <a:lstStyle>
            <a:lvl1pPr algn="ctr">
              <a:defRPr sz="6000">
                <a:solidFill>
                  <a:srgbClr val="141654"/>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534A00E9-2560-2AC5-4C4C-26D6CC9269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322189772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ABABD-28C6-3AB3-C3D1-5C6716A80A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002AAB0-B84A-9C99-BD5B-8E5BEAF04577}"/>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96C479B2-112E-DC27-3D54-001D80580824}"/>
              </a:ext>
            </a:extLst>
          </p:cNvPr>
          <p:cNvSpPr>
            <a:spLocks noGrp="1"/>
          </p:cNvSpPr>
          <p:nvPr>
            <p:ph type="dt" sz="half" idx="10"/>
          </p:nvPr>
        </p:nvSpPr>
        <p:spPr/>
        <p:txBody>
          <a:bodyPr/>
          <a:lstStyle/>
          <a:p>
            <a:pPr algn="l"/>
            <a:fld id="{200E9DF3-6771-4C9F-A474-43D0D048600D}" type="datetime1">
              <a:rPr lang="en-US" smtClean="0"/>
              <a:t>1/29/2025</a:t>
            </a:fld>
            <a:endParaRPr lang="en-AU" dirty="0"/>
          </a:p>
        </p:txBody>
      </p:sp>
      <p:sp>
        <p:nvSpPr>
          <p:cNvPr id="6" name="Slide Number Placeholder 5">
            <a:extLst>
              <a:ext uri="{FF2B5EF4-FFF2-40B4-BE49-F238E27FC236}">
                <a16:creationId xmlns:a16="http://schemas.microsoft.com/office/drawing/2014/main" id="{A8058F57-16C0-FF92-7302-91AFA1D55AC2}"/>
              </a:ext>
            </a:extLst>
          </p:cNvPr>
          <p:cNvSpPr>
            <a:spLocks noGrp="1"/>
          </p:cNvSpPr>
          <p:nvPr>
            <p:ph type="sldNum" sz="quarter" idx="12"/>
          </p:nvPr>
        </p:nvSpPr>
        <p:spPr/>
        <p:txBody>
          <a:bodyPr/>
          <a:lstStyle/>
          <a:p>
            <a:fld id="{A0FBAC4C-55D2-4D92-AD47-3D3EFFC621AB}" type="slidenum">
              <a:rPr lang="en-AU" smtClean="0"/>
              <a:t>‹#›</a:t>
            </a:fld>
            <a:endParaRPr lang="en-AU" dirty="0"/>
          </a:p>
        </p:txBody>
      </p:sp>
    </p:spTree>
    <p:extLst>
      <p:ext uri="{BB962C8B-B14F-4D97-AF65-F5344CB8AC3E}">
        <p14:creationId xmlns:p14="http://schemas.microsoft.com/office/powerpoint/2010/main" val="310076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D419-A25D-BBC6-1CF9-B7A2DD814D0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0BB5952B-30E1-0548-7EA0-90950E8AA4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9AA2D-702F-DB22-B6EE-D4EA3C958832}"/>
              </a:ext>
            </a:extLst>
          </p:cNvPr>
          <p:cNvSpPr>
            <a:spLocks noGrp="1"/>
          </p:cNvSpPr>
          <p:nvPr>
            <p:ph type="dt" sz="half" idx="10"/>
          </p:nvPr>
        </p:nvSpPr>
        <p:spPr/>
        <p:txBody>
          <a:bodyPr/>
          <a:lstStyle/>
          <a:p>
            <a:fld id="{AC7E7308-3A40-403B-AE68-C4F3518F8966}" type="datetime1">
              <a:rPr lang="en-US" smtClean="0"/>
              <a:t>1/29/2025</a:t>
            </a:fld>
            <a:endParaRPr lang="en-AU"/>
          </a:p>
        </p:txBody>
      </p:sp>
      <p:sp>
        <p:nvSpPr>
          <p:cNvPr id="6" name="Slide Number Placeholder 5">
            <a:extLst>
              <a:ext uri="{FF2B5EF4-FFF2-40B4-BE49-F238E27FC236}">
                <a16:creationId xmlns:a16="http://schemas.microsoft.com/office/drawing/2014/main" id="{C42416D5-9194-815A-DAD2-9230024AE233}"/>
              </a:ext>
            </a:extLst>
          </p:cNvPr>
          <p:cNvSpPr>
            <a:spLocks noGrp="1"/>
          </p:cNvSpPr>
          <p:nvPr>
            <p:ph type="sldNum" sz="quarter" idx="12"/>
          </p:nvPr>
        </p:nvSpPr>
        <p:spPr/>
        <p:txBody>
          <a:bodyPr/>
          <a:lstStyle/>
          <a:p>
            <a:fld id="{A0FBAC4C-55D2-4D92-AD47-3D3EFFC621AB}" type="slidenum">
              <a:rPr lang="en-AU" smtClean="0"/>
              <a:t>‹#›</a:t>
            </a:fld>
            <a:endParaRPr lang="en-AU" dirty="0"/>
          </a:p>
        </p:txBody>
      </p:sp>
    </p:spTree>
    <p:extLst>
      <p:ext uri="{BB962C8B-B14F-4D97-AF65-F5344CB8AC3E}">
        <p14:creationId xmlns:p14="http://schemas.microsoft.com/office/powerpoint/2010/main" val="292164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4598-4844-B02E-A1A9-335FC281E830}"/>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58440BA2-7E3A-527F-92E1-F0E9BF41BA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814C81C-B7F8-EE02-A273-F7C872DF22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8B9065D-F708-8CDF-1EE0-52321FF5CA0E}"/>
              </a:ext>
            </a:extLst>
          </p:cNvPr>
          <p:cNvSpPr>
            <a:spLocks noGrp="1"/>
          </p:cNvSpPr>
          <p:nvPr>
            <p:ph type="dt" sz="half" idx="10"/>
          </p:nvPr>
        </p:nvSpPr>
        <p:spPr/>
        <p:txBody>
          <a:bodyPr/>
          <a:lstStyle/>
          <a:p>
            <a:pPr algn="l"/>
            <a:fld id="{D3206908-0A4B-4F66-B63F-413390B01FD5}" type="datetime1">
              <a:rPr lang="en-US" smtClean="0"/>
              <a:t>1/29/2025</a:t>
            </a:fld>
            <a:endParaRPr lang="en-AU" dirty="0"/>
          </a:p>
        </p:txBody>
      </p:sp>
      <p:sp>
        <p:nvSpPr>
          <p:cNvPr id="7" name="Slide Number Placeholder 6">
            <a:extLst>
              <a:ext uri="{FF2B5EF4-FFF2-40B4-BE49-F238E27FC236}">
                <a16:creationId xmlns:a16="http://schemas.microsoft.com/office/drawing/2014/main" id="{6879D802-E44E-8FDA-3214-515419CCB415}"/>
              </a:ext>
            </a:extLst>
          </p:cNvPr>
          <p:cNvSpPr>
            <a:spLocks noGrp="1"/>
          </p:cNvSpPr>
          <p:nvPr>
            <p:ph type="sldNum" sz="quarter" idx="12"/>
          </p:nvPr>
        </p:nvSpPr>
        <p:spPr/>
        <p:txBody>
          <a:bodyPr/>
          <a:lstStyle/>
          <a:p>
            <a:fld id="{A0FBAC4C-55D2-4D92-AD47-3D3EFFC621AB}" type="slidenum">
              <a:rPr lang="en-AU" smtClean="0"/>
              <a:t>‹#›</a:t>
            </a:fld>
            <a:endParaRPr lang="en-AU" dirty="0"/>
          </a:p>
        </p:txBody>
      </p:sp>
    </p:spTree>
    <p:extLst>
      <p:ext uri="{BB962C8B-B14F-4D97-AF65-F5344CB8AC3E}">
        <p14:creationId xmlns:p14="http://schemas.microsoft.com/office/powerpoint/2010/main" val="341487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113E-0E9E-3455-745F-D62068F734C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768150D-5142-9DCD-8D32-D322F34BEC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3BD961-E008-8043-33B0-E2CDA434A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1E7A8A0-0B12-55E9-6A72-01913E12B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EFBFD-563A-9421-EB65-F31C30111A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683834E-B306-97A1-AD48-ACE7E88A52EC}"/>
              </a:ext>
            </a:extLst>
          </p:cNvPr>
          <p:cNvSpPr>
            <a:spLocks noGrp="1"/>
          </p:cNvSpPr>
          <p:nvPr>
            <p:ph type="dt" sz="half" idx="10"/>
          </p:nvPr>
        </p:nvSpPr>
        <p:spPr/>
        <p:txBody>
          <a:bodyPr/>
          <a:lstStyle/>
          <a:p>
            <a:pPr algn="l"/>
            <a:fld id="{603C1129-D2BC-4960-9CFE-45C7AA7D3B5C}" type="datetime1">
              <a:rPr lang="en-US" smtClean="0"/>
              <a:t>1/29/2025</a:t>
            </a:fld>
            <a:endParaRPr lang="en-AU" dirty="0"/>
          </a:p>
        </p:txBody>
      </p:sp>
      <p:sp>
        <p:nvSpPr>
          <p:cNvPr id="9" name="Slide Number Placeholder 8">
            <a:extLst>
              <a:ext uri="{FF2B5EF4-FFF2-40B4-BE49-F238E27FC236}">
                <a16:creationId xmlns:a16="http://schemas.microsoft.com/office/drawing/2014/main" id="{2873D4F2-AAE9-428E-04A6-D198AB2FE36A}"/>
              </a:ext>
            </a:extLst>
          </p:cNvPr>
          <p:cNvSpPr>
            <a:spLocks noGrp="1"/>
          </p:cNvSpPr>
          <p:nvPr>
            <p:ph type="sldNum" sz="quarter" idx="12"/>
          </p:nvPr>
        </p:nvSpPr>
        <p:spPr/>
        <p:txBody>
          <a:bodyPr/>
          <a:lstStyle/>
          <a:p>
            <a:fld id="{A0FBAC4C-55D2-4D92-AD47-3D3EFFC621AB}" type="slidenum">
              <a:rPr lang="en-AU" smtClean="0"/>
              <a:t>‹#›</a:t>
            </a:fld>
            <a:endParaRPr lang="en-AU" dirty="0"/>
          </a:p>
        </p:txBody>
      </p:sp>
    </p:spTree>
    <p:extLst>
      <p:ext uri="{BB962C8B-B14F-4D97-AF65-F5344CB8AC3E}">
        <p14:creationId xmlns:p14="http://schemas.microsoft.com/office/powerpoint/2010/main" val="403791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DD26-E8AE-5762-A347-25637A6B4F0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A6F7C1D-8F97-478D-9859-72159A177050}"/>
              </a:ext>
            </a:extLst>
          </p:cNvPr>
          <p:cNvSpPr>
            <a:spLocks noGrp="1"/>
          </p:cNvSpPr>
          <p:nvPr>
            <p:ph type="dt" sz="half" idx="10"/>
          </p:nvPr>
        </p:nvSpPr>
        <p:spPr/>
        <p:txBody>
          <a:bodyPr/>
          <a:lstStyle/>
          <a:p>
            <a:fld id="{819B14E1-9E0C-48E7-AB12-A9F05D8463E6}" type="datetime1">
              <a:rPr lang="en-US" smtClean="0"/>
              <a:t>1/29/2025</a:t>
            </a:fld>
            <a:endParaRPr lang="en-AU"/>
          </a:p>
        </p:txBody>
      </p:sp>
      <p:sp>
        <p:nvSpPr>
          <p:cNvPr id="5" name="Slide Number Placeholder 4">
            <a:extLst>
              <a:ext uri="{FF2B5EF4-FFF2-40B4-BE49-F238E27FC236}">
                <a16:creationId xmlns:a16="http://schemas.microsoft.com/office/drawing/2014/main" id="{4B9036D9-1728-398D-B16C-20D7CF63BD1B}"/>
              </a:ext>
            </a:extLst>
          </p:cNvPr>
          <p:cNvSpPr>
            <a:spLocks noGrp="1"/>
          </p:cNvSpPr>
          <p:nvPr>
            <p:ph type="sldNum" sz="quarter" idx="12"/>
          </p:nvPr>
        </p:nvSpPr>
        <p:spPr/>
        <p:txBody>
          <a:bodyPr/>
          <a:lstStyle/>
          <a:p>
            <a:fld id="{A0FBAC4C-55D2-4D92-AD47-3D3EFFC621AB}" type="slidenum">
              <a:rPr lang="en-AU" smtClean="0"/>
              <a:t>‹#›</a:t>
            </a:fld>
            <a:endParaRPr lang="en-AU"/>
          </a:p>
        </p:txBody>
      </p:sp>
    </p:spTree>
    <p:extLst>
      <p:ext uri="{BB962C8B-B14F-4D97-AF65-F5344CB8AC3E}">
        <p14:creationId xmlns:p14="http://schemas.microsoft.com/office/powerpoint/2010/main" val="113501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447F86-00C0-9AC2-0743-694CFFF45003}"/>
              </a:ext>
            </a:extLst>
          </p:cNvPr>
          <p:cNvSpPr>
            <a:spLocks noGrp="1"/>
          </p:cNvSpPr>
          <p:nvPr>
            <p:ph type="dt" sz="half" idx="10"/>
          </p:nvPr>
        </p:nvSpPr>
        <p:spPr/>
        <p:txBody>
          <a:bodyPr/>
          <a:lstStyle/>
          <a:p>
            <a:fld id="{A3421FA4-4FE3-4823-966B-B0DF8A8A7C14}" type="datetime1">
              <a:rPr lang="en-US" smtClean="0"/>
              <a:t>1/29/2025</a:t>
            </a:fld>
            <a:endParaRPr lang="en-AU"/>
          </a:p>
        </p:txBody>
      </p:sp>
      <p:sp>
        <p:nvSpPr>
          <p:cNvPr id="4" name="Slide Number Placeholder 3">
            <a:extLst>
              <a:ext uri="{FF2B5EF4-FFF2-40B4-BE49-F238E27FC236}">
                <a16:creationId xmlns:a16="http://schemas.microsoft.com/office/drawing/2014/main" id="{D1E615AF-1744-0B73-13F5-419322DD97AD}"/>
              </a:ext>
            </a:extLst>
          </p:cNvPr>
          <p:cNvSpPr>
            <a:spLocks noGrp="1"/>
          </p:cNvSpPr>
          <p:nvPr>
            <p:ph type="sldNum" sz="quarter" idx="12"/>
          </p:nvPr>
        </p:nvSpPr>
        <p:spPr/>
        <p:txBody>
          <a:bodyPr/>
          <a:lstStyle/>
          <a:p>
            <a:fld id="{A0FBAC4C-55D2-4D92-AD47-3D3EFFC621AB}" type="slidenum">
              <a:rPr lang="en-AU" smtClean="0"/>
              <a:t>‹#›</a:t>
            </a:fld>
            <a:endParaRPr lang="en-AU"/>
          </a:p>
        </p:txBody>
      </p:sp>
    </p:spTree>
    <p:extLst>
      <p:ext uri="{BB962C8B-B14F-4D97-AF65-F5344CB8AC3E}">
        <p14:creationId xmlns:p14="http://schemas.microsoft.com/office/powerpoint/2010/main" val="356471466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DED4-BEBC-66DC-2019-F70B08AC2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551B62-E28A-030A-2536-86B2FC656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F3ACD2A-B4A8-C311-639A-36BFDAFFE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530E8-81D2-55F3-2FC9-4A6207D35267}"/>
              </a:ext>
            </a:extLst>
          </p:cNvPr>
          <p:cNvSpPr>
            <a:spLocks noGrp="1"/>
          </p:cNvSpPr>
          <p:nvPr>
            <p:ph type="dt" sz="half" idx="10"/>
          </p:nvPr>
        </p:nvSpPr>
        <p:spPr/>
        <p:txBody>
          <a:bodyPr/>
          <a:lstStyle/>
          <a:p>
            <a:pPr algn="l"/>
            <a:fld id="{340A6153-E4B8-4420-92F5-9F0A8830C5CE}" type="datetime1">
              <a:rPr lang="en-US" smtClean="0"/>
              <a:t>1/29/2025</a:t>
            </a:fld>
            <a:endParaRPr lang="en-AU" dirty="0"/>
          </a:p>
        </p:txBody>
      </p:sp>
      <p:sp>
        <p:nvSpPr>
          <p:cNvPr id="7" name="Slide Number Placeholder 6">
            <a:extLst>
              <a:ext uri="{FF2B5EF4-FFF2-40B4-BE49-F238E27FC236}">
                <a16:creationId xmlns:a16="http://schemas.microsoft.com/office/drawing/2014/main" id="{FA796B73-60EE-555C-FB44-190467E891A6}"/>
              </a:ext>
            </a:extLst>
          </p:cNvPr>
          <p:cNvSpPr>
            <a:spLocks noGrp="1"/>
          </p:cNvSpPr>
          <p:nvPr>
            <p:ph type="sldNum" sz="quarter" idx="12"/>
          </p:nvPr>
        </p:nvSpPr>
        <p:spPr/>
        <p:txBody>
          <a:bodyPr/>
          <a:lstStyle/>
          <a:p>
            <a:fld id="{A0FBAC4C-55D2-4D92-AD47-3D3EFFC621AB}" type="slidenum">
              <a:rPr lang="en-AU" smtClean="0"/>
              <a:t>‹#›</a:t>
            </a:fld>
            <a:endParaRPr lang="en-AU" dirty="0"/>
          </a:p>
        </p:txBody>
      </p:sp>
    </p:spTree>
    <p:extLst>
      <p:ext uri="{BB962C8B-B14F-4D97-AF65-F5344CB8AC3E}">
        <p14:creationId xmlns:p14="http://schemas.microsoft.com/office/powerpoint/2010/main" val="417000930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5679-BE45-17E6-6301-7B3DF89AD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DCD01F8-37AB-AE57-C38F-5DED8FF7B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D5AC4CF-3F16-8F5D-204C-C154CF5A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F1244-52C4-624B-B26E-A35FB07217FD}"/>
              </a:ext>
            </a:extLst>
          </p:cNvPr>
          <p:cNvSpPr>
            <a:spLocks noGrp="1"/>
          </p:cNvSpPr>
          <p:nvPr>
            <p:ph type="dt" sz="half" idx="10"/>
          </p:nvPr>
        </p:nvSpPr>
        <p:spPr/>
        <p:txBody>
          <a:bodyPr/>
          <a:lstStyle/>
          <a:p>
            <a:fld id="{05930C4D-B961-41B3-98E6-F2B30EED1FED}" type="datetime1">
              <a:rPr lang="en-US" smtClean="0"/>
              <a:t>1/29/2025</a:t>
            </a:fld>
            <a:endParaRPr lang="en-AU"/>
          </a:p>
        </p:txBody>
      </p:sp>
      <p:sp>
        <p:nvSpPr>
          <p:cNvPr id="7" name="Slide Number Placeholder 6">
            <a:extLst>
              <a:ext uri="{FF2B5EF4-FFF2-40B4-BE49-F238E27FC236}">
                <a16:creationId xmlns:a16="http://schemas.microsoft.com/office/drawing/2014/main" id="{A6873416-BCB2-B6EC-0601-19904C6197AF}"/>
              </a:ext>
            </a:extLst>
          </p:cNvPr>
          <p:cNvSpPr>
            <a:spLocks noGrp="1"/>
          </p:cNvSpPr>
          <p:nvPr>
            <p:ph type="sldNum" sz="quarter" idx="12"/>
          </p:nvPr>
        </p:nvSpPr>
        <p:spPr/>
        <p:txBody>
          <a:bodyPr/>
          <a:lstStyle/>
          <a:p>
            <a:fld id="{A0FBAC4C-55D2-4D92-AD47-3D3EFFC621AB}" type="slidenum">
              <a:rPr lang="en-AU" smtClean="0"/>
              <a:t>‹#›</a:t>
            </a:fld>
            <a:endParaRPr lang="en-AU"/>
          </a:p>
        </p:txBody>
      </p:sp>
    </p:spTree>
    <p:extLst>
      <p:ext uri="{BB962C8B-B14F-4D97-AF65-F5344CB8AC3E}">
        <p14:creationId xmlns:p14="http://schemas.microsoft.com/office/powerpoint/2010/main" val="272127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E3A0-900F-F5D1-2B96-9EB84B75BD4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C778D65-E0FE-1B6B-34A9-691E8D8F7D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DBF77FB-F8E1-539A-3676-7290945436A9}"/>
              </a:ext>
            </a:extLst>
          </p:cNvPr>
          <p:cNvSpPr>
            <a:spLocks noGrp="1"/>
          </p:cNvSpPr>
          <p:nvPr>
            <p:ph type="dt" sz="half" idx="10"/>
          </p:nvPr>
        </p:nvSpPr>
        <p:spPr/>
        <p:txBody>
          <a:bodyPr/>
          <a:lstStyle/>
          <a:p>
            <a:pPr algn="l"/>
            <a:fld id="{28506BB6-74A0-4A9A-9E78-FFBADC804352}" type="datetime1">
              <a:rPr lang="en-US" smtClean="0"/>
              <a:t>1/29/2025</a:t>
            </a:fld>
            <a:endParaRPr lang="en-AU" dirty="0"/>
          </a:p>
        </p:txBody>
      </p:sp>
      <p:sp>
        <p:nvSpPr>
          <p:cNvPr id="6" name="Slide Number Placeholder 5">
            <a:extLst>
              <a:ext uri="{FF2B5EF4-FFF2-40B4-BE49-F238E27FC236}">
                <a16:creationId xmlns:a16="http://schemas.microsoft.com/office/drawing/2014/main" id="{F2D7CF27-8692-5E61-E4D7-003B559CB728}"/>
              </a:ext>
            </a:extLst>
          </p:cNvPr>
          <p:cNvSpPr>
            <a:spLocks noGrp="1"/>
          </p:cNvSpPr>
          <p:nvPr>
            <p:ph type="sldNum" sz="quarter" idx="12"/>
          </p:nvPr>
        </p:nvSpPr>
        <p:spPr/>
        <p:txBody>
          <a:bodyPr/>
          <a:lstStyle/>
          <a:p>
            <a:fld id="{A0FBAC4C-55D2-4D92-AD47-3D3EFFC621AB}" type="slidenum">
              <a:rPr lang="en-AU" smtClean="0"/>
              <a:t>‹#›</a:t>
            </a:fld>
            <a:endParaRPr lang="en-AU" dirty="0"/>
          </a:p>
        </p:txBody>
      </p:sp>
    </p:spTree>
    <p:extLst>
      <p:ext uri="{BB962C8B-B14F-4D97-AF65-F5344CB8AC3E}">
        <p14:creationId xmlns:p14="http://schemas.microsoft.com/office/powerpoint/2010/main" val="413460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561D874-7743-4554-B80A-09402E7DC53D}"/>
              </a:ext>
            </a:extLst>
          </p:cNvPr>
          <p:cNvGrpSpPr/>
          <p:nvPr userDrawn="1"/>
        </p:nvGrpSpPr>
        <p:grpSpPr>
          <a:xfrm>
            <a:off x="0" y="-11548"/>
            <a:ext cx="12192001" cy="6913998"/>
            <a:chOff x="0" y="-27999"/>
            <a:chExt cx="12192001" cy="6913998"/>
          </a:xfrm>
        </p:grpSpPr>
        <p:pic>
          <p:nvPicPr>
            <p:cNvPr id="12" name="Picture 11" descr="A blue and white background&#10;&#10;Description automatically generated">
              <a:extLst>
                <a:ext uri="{FF2B5EF4-FFF2-40B4-BE49-F238E27FC236}">
                  <a16:creationId xmlns:a16="http://schemas.microsoft.com/office/drawing/2014/main" id="{FD1D6A88-4F51-C678-C653-DA1B649E5B4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rot="10800000">
              <a:off x="0" y="-27999"/>
              <a:ext cx="12192001" cy="6913998"/>
            </a:xfrm>
            <a:prstGeom prst="rect">
              <a:avLst/>
            </a:prstGeom>
          </p:spPr>
        </p:pic>
        <p:sp>
          <p:nvSpPr>
            <p:cNvPr id="43" name="Rectangle 42">
              <a:extLst>
                <a:ext uri="{FF2B5EF4-FFF2-40B4-BE49-F238E27FC236}">
                  <a16:creationId xmlns:a16="http://schemas.microsoft.com/office/drawing/2014/main" id="{16056828-338C-486F-AA3A-F106739DAA6C}"/>
                </a:ext>
              </a:extLst>
            </p:cNvPr>
            <p:cNvSpPr/>
            <p:nvPr userDrawn="1"/>
          </p:nvSpPr>
          <p:spPr>
            <a:xfrm>
              <a:off x="881832" y="6518041"/>
              <a:ext cx="2490018" cy="217745"/>
            </a:xfrm>
            <a:prstGeom prst="rect">
              <a:avLst/>
            </a:prstGeom>
            <a:solidFill>
              <a:srgbClr val="141654"/>
            </a:solidFill>
            <a:ln>
              <a:solidFill>
                <a:srgbClr val="1416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extLst>
                <a:ext uri="{FF2B5EF4-FFF2-40B4-BE49-F238E27FC236}">
                  <a16:creationId xmlns:a16="http://schemas.microsoft.com/office/drawing/2014/main" id="{67046BDA-7F65-4883-AB50-75B2D9158254}"/>
                </a:ext>
              </a:extLst>
            </p:cNvPr>
            <p:cNvSpPr txBox="1"/>
            <p:nvPr userDrawn="1"/>
          </p:nvSpPr>
          <p:spPr>
            <a:xfrm>
              <a:off x="838201" y="6481442"/>
              <a:ext cx="2540794"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bg1"/>
                  </a:solidFill>
                  <a:latin typeface="+mn-lt"/>
                </a:rPr>
                <a:t> Every Student Achieving Success</a:t>
              </a:r>
            </a:p>
          </p:txBody>
        </p:sp>
        <p:pic>
          <p:nvPicPr>
            <p:cNvPr id="7" name="Picture 6" descr="A blue text on a black background&#10;&#10;Description automatically generated">
              <a:extLst>
                <a:ext uri="{FF2B5EF4-FFF2-40B4-BE49-F238E27FC236}">
                  <a16:creationId xmlns:a16="http://schemas.microsoft.com/office/drawing/2014/main" id="{DDB5C0D1-9367-E3AE-A354-345F2CF2B0F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11206" y="6370402"/>
              <a:ext cx="1252563" cy="340864"/>
            </a:xfrm>
            <a:prstGeom prst="rect">
              <a:avLst/>
            </a:prstGeom>
          </p:spPr>
        </p:pic>
        <p:cxnSp>
          <p:nvCxnSpPr>
            <p:cNvPr id="8" name="Straight Connector 7">
              <a:extLst>
                <a:ext uri="{FF2B5EF4-FFF2-40B4-BE49-F238E27FC236}">
                  <a16:creationId xmlns:a16="http://schemas.microsoft.com/office/drawing/2014/main" id="{9CFEDCC1-D240-8869-D92C-09E2EE78C3CB}"/>
                </a:ext>
              </a:extLst>
            </p:cNvPr>
            <p:cNvCxnSpPr>
              <a:cxnSpLocks/>
            </p:cNvCxnSpPr>
            <p:nvPr userDrawn="1"/>
          </p:nvCxnSpPr>
          <p:spPr>
            <a:xfrm flipH="1">
              <a:off x="892906" y="6314500"/>
              <a:ext cx="10515600" cy="0"/>
            </a:xfrm>
            <a:prstGeom prst="line">
              <a:avLst/>
            </a:prstGeom>
            <a:ln>
              <a:solidFill>
                <a:srgbClr val="14165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C6779C-E349-8FB6-EE12-4261B6A6A9D1}"/>
                </a:ext>
              </a:extLst>
            </p:cNvPr>
            <p:cNvCxnSpPr>
              <a:cxnSpLocks/>
            </p:cNvCxnSpPr>
            <p:nvPr userDrawn="1"/>
          </p:nvCxnSpPr>
          <p:spPr>
            <a:xfrm flipH="1">
              <a:off x="892906" y="6735786"/>
              <a:ext cx="10515600" cy="0"/>
            </a:xfrm>
            <a:prstGeom prst="line">
              <a:avLst/>
            </a:prstGeom>
            <a:ln>
              <a:solidFill>
                <a:srgbClr val="14165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CDECDD-BC0D-4EA4-9950-6D3425498BF5}"/>
                </a:ext>
              </a:extLst>
            </p:cNvPr>
            <p:cNvSpPr txBox="1"/>
            <p:nvPr userDrawn="1"/>
          </p:nvSpPr>
          <p:spPr>
            <a:xfrm>
              <a:off x="8894851" y="6325594"/>
              <a:ext cx="1416355" cy="415498"/>
            </a:xfrm>
            <a:prstGeom prst="rect">
              <a:avLst/>
            </a:prstGeom>
            <a:noFill/>
          </p:spPr>
          <p:txBody>
            <a:bodyPr wrap="square" rtlCol="0">
              <a:spAutoFit/>
            </a:bodyPr>
            <a:lstStyle/>
            <a:p>
              <a:pPr algn="r"/>
              <a:r>
                <a:rPr lang="en-AU" sz="700" dirty="0">
                  <a:solidFill>
                    <a:srgbClr val="141654"/>
                  </a:solidFill>
                </a:rPr>
                <a:t>Responsible </a:t>
              </a:r>
            </a:p>
            <a:p>
              <a:pPr algn="r"/>
              <a:r>
                <a:rPr lang="en-AU" sz="700" dirty="0">
                  <a:solidFill>
                    <a:srgbClr val="141654"/>
                  </a:solidFill>
                </a:rPr>
                <a:t>Respectful </a:t>
              </a:r>
            </a:p>
            <a:p>
              <a:pPr algn="r"/>
              <a:r>
                <a:rPr lang="en-AU" sz="700" dirty="0">
                  <a:solidFill>
                    <a:srgbClr val="141654"/>
                  </a:solidFill>
                </a:rPr>
                <a:t>Safe </a:t>
              </a:r>
            </a:p>
          </p:txBody>
        </p:sp>
        <p:cxnSp>
          <p:nvCxnSpPr>
            <p:cNvPr id="29" name="Straight Connector 28">
              <a:extLst>
                <a:ext uri="{FF2B5EF4-FFF2-40B4-BE49-F238E27FC236}">
                  <a16:creationId xmlns:a16="http://schemas.microsoft.com/office/drawing/2014/main" id="{DD41D07D-3941-4CC2-AE7E-9DD2A4A42E19}"/>
                </a:ext>
              </a:extLst>
            </p:cNvPr>
            <p:cNvCxnSpPr>
              <a:cxnSpLocks/>
            </p:cNvCxnSpPr>
            <p:nvPr userDrawn="1"/>
          </p:nvCxnSpPr>
          <p:spPr>
            <a:xfrm>
              <a:off x="10311206" y="6365901"/>
              <a:ext cx="0" cy="328213"/>
            </a:xfrm>
            <a:prstGeom prst="line">
              <a:avLst/>
            </a:prstGeom>
            <a:ln>
              <a:solidFill>
                <a:srgbClr val="14165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4D20985-058A-4D4E-A91D-68B932D12847}"/>
                </a:ext>
              </a:extLst>
            </p:cNvPr>
            <p:cNvSpPr txBox="1"/>
            <p:nvPr userDrawn="1"/>
          </p:nvSpPr>
          <p:spPr>
            <a:xfrm>
              <a:off x="793661" y="6293029"/>
              <a:ext cx="2760713" cy="230832"/>
            </a:xfrm>
            <a:prstGeom prst="rect">
              <a:avLst/>
            </a:prstGeom>
            <a:noFill/>
          </p:spPr>
          <p:txBody>
            <a:bodyPr wrap="square" rtlCol="0">
              <a:spAutoFit/>
            </a:bodyPr>
            <a:lstStyle/>
            <a:p>
              <a:pPr algn="l"/>
              <a:r>
                <a:rPr lang="en-AU" sz="900" dirty="0">
                  <a:solidFill>
                    <a:srgbClr val="141654"/>
                  </a:solidFill>
                  <a:latin typeface="+mj-lt"/>
                </a:rPr>
                <a:t>     Diligence      Integrity      Courage      Empathy</a:t>
              </a:r>
            </a:p>
          </p:txBody>
        </p:sp>
        <p:pic>
          <p:nvPicPr>
            <p:cNvPr id="19" name="Picture 18">
              <a:extLst>
                <a:ext uri="{FF2B5EF4-FFF2-40B4-BE49-F238E27FC236}">
                  <a16:creationId xmlns:a16="http://schemas.microsoft.com/office/drawing/2014/main" id="{36591E0E-B22C-4113-A5F4-00D057036C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98436" y="6365901"/>
              <a:ext cx="133349" cy="110928"/>
            </a:xfrm>
            <a:prstGeom prst="rect">
              <a:avLst/>
            </a:prstGeom>
          </p:spPr>
        </p:pic>
        <p:pic>
          <p:nvPicPr>
            <p:cNvPr id="25" name="Picture 24">
              <a:extLst>
                <a:ext uri="{FF2B5EF4-FFF2-40B4-BE49-F238E27FC236}">
                  <a16:creationId xmlns:a16="http://schemas.microsoft.com/office/drawing/2014/main" id="{C5F10F5B-D398-4691-A7E9-C8A134BAB59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5672" y="6364999"/>
              <a:ext cx="133349" cy="110928"/>
            </a:xfrm>
            <a:prstGeom prst="rect">
              <a:avLst/>
            </a:prstGeom>
          </p:spPr>
        </p:pic>
        <p:pic>
          <p:nvPicPr>
            <p:cNvPr id="26" name="Picture 25">
              <a:extLst>
                <a:ext uri="{FF2B5EF4-FFF2-40B4-BE49-F238E27FC236}">
                  <a16:creationId xmlns:a16="http://schemas.microsoft.com/office/drawing/2014/main" id="{73D01247-7E04-40D1-ACDC-936AFFD91A1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46233" y="6355849"/>
              <a:ext cx="133349" cy="110928"/>
            </a:xfrm>
            <a:prstGeom prst="rect">
              <a:avLst/>
            </a:prstGeom>
          </p:spPr>
        </p:pic>
        <p:pic>
          <p:nvPicPr>
            <p:cNvPr id="27" name="Picture 26">
              <a:extLst>
                <a:ext uri="{FF2B5EF4-FFF2-40B4-BE49-F238E27FC236}">
                  <a16:creationId xmlns:a16="http://schemas.microsoft.com/office/drawing/2014/main" id="{F1393823-C360-4EF8-AADE-7A38390805A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72513" y="6357666"/>
              <a:ext cx="133349" cy="110928"/>
            </a:xfrm>
            <a:prstGeom prst="rect">
              <a:avLst/>
            </a:prstGeom>
          </p:spPr>
        </p:pic>
      </p:grpSp>
      <p:sp>
        <p:nvSpPr>
          <p:cNvPr id="2" name="Title Placeholder 1">
            <a:extLst>
              <a:ext uri="{FF2B5EF4-FFF2-40B4-BE49-F238E27FC236}">
                <a16:creationId xmlns:a16="http://schemas.microsoft.com/office/drawing/2014/main" id="{4DFFBC22-1E73-C426-7216-2C1E6D6C86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This is a Heading </a:t>
            </a:r>
            <a:endParaRPr lang="en-AU" dirty="0"/>
          </a:p>
        </p:txBody>
      </p:sp>
      <p:sp>
        <p:nvSpPr>
          <p:cNvPr id="3" name="Text Placeholder 2">
            <a:extLst>
              <a:ext uri="{FF2B5EF4-FFF2-40B4-BE49-F238E27FC236}">
                <a16:creationId xmlns:a16="http://schemas.microsoft.com/office/drawing/2014/main" id="{71165219-D8E5-893A-5C70-7F46099CE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0AD7C9D-D3CF-FD24-EB56-B2CF795FA938}"/>
              </a:ext>
            </a:extLst>
          </p:cNvPr>
          <p:cNvSpPr>
            <a:spLocks noGrp="1"/>
          </p:cNvSpPr>
          <p:nvPr>
            <p:ph type="dt" sz="half" idx="2"/>
          </p:nvPr>
        </p:nvSpPr>
        <p:spPr>
          <a:xfrm>
            <a:off x="10620374" y="6131667"/>
            <a:ext cx="838201" cy="269979"/>
          </a:xfrm>
          <a:prstGeom prst="rect">
            <a:avLst/>
          </a:prstGeom>
        </p:spPr>
        <p:txBody>
          <a:bodyPr vert="horz" lIns="91440" tIns="45720" rIns="91440" bIns="45720" rtlCol="0" anchor="ctr"/>
          <a:lstStyle>
            <a:lvl1pPr algn="r">
              <a:defRPr sz="800">
                <a:solidFill>
                  <a:schemeClr val="tx1">
                    <a:tint val="75000"/>
                  </a:schemeClr>
                </a:solidFill>
              </a:defRPr>
            </a:lvl1pPr>
          </a:lstStyle>
          <a:p>
            <a:fld id="{DB103B79-E763-40AC-8849-27EEE14A3301}" type="datetime1">
              <a:rPr lang="en-US" smtClean="0"/>
              <a:pPr/>
              <a:t>1/29/2025</a:t>
            </a:fld>
            <a:endParaRPr lang="en-AU" dirty="0"/>
          </a:p>
        </p:txBody>
      </p:sp>
      <p:sp>
        <p:nvSpPr>
          <p:cNvPr id="6" name="Slide Number Placeholder 5">
            <a:extLst>
              <a:ext uri="{FF2B5EF4-FFF2-40B4-BE49-F238E27FC236}">
                <a16:creationId xmlns:a16="http://schemas.microsoft.com/office/drawing/2014/main" id="{38C08AEA-7511-CB96-C1B7-3BA6BD6365B6}"/>
              </a:ext>
            </a:extLst>
          </p:cNvPr>
          <p:cNvSpPr>
            <a:spLocks noGrp="1"/>
          </p:cNvSpPr>
          <p:nvPr>
            <p:ph type="sldNum" sz="quarter" idx="4"/>
          </p:nvPr>
        </p:nvSpPr>
        <p:spPr>
          <a:xfrm>
            <a:off x="4810126" y="6312480"/>
            <a:ext cx="23336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0FBAC4C-55D2-4D92-AD47-3D3EFFC621AB}" type="slidenum">
              <a:rPr lang="en-AU" smtClean="0"/>
              <a:pPr/>
              <a:t>‹#›</a:t>
            </a:fld>
            <a:endParaRPr lang="en-AU" dirty="0"/>
          </a:p>
        </p:txBody>
      </p:sp>
    </p:spTree>
    <p:extLst>
      <p:ext uri="{BB962C8B-B14F-4D97-AF65-F5344CB8AC3E}">
        <p14:creationId xmlns:p14="http://schemas.microsoft.com/office/powerpoint/2010/main" val="515173196"/>
      </p:ext>
    </p:extLst>
  </p:cSld>
  <p:clrMap bg1="lt1" tx1="dk1" bg2="lt2" tx2="dk2" accent1="accent1" accent2="accent2" accent3="accent3" accent4="accent4" accent5="accent5" accent6="accent6" hlink="hlink" folHlink="folHlink"/>
  <p:sldLayoutIdLst>
    <p:sldLayoutId id="2147483864"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hf sldNum="0" hdr="0" dt="0"/>
  <p:txStyles>
    <p:titleStyle>
      <a:lvl1pPr algn="l" defTabSz="914400" rtl="0" eaLnBrk="1" latinLnBrk="0" hangingPunct="1">
        <a:lnSpc>
          <a:spcPct val="90000"/>
        </a:lnSpc>
        <a:spcBef>
          <a:spcPct val="0"/>
        </a:spcBef>
        <a:buNone/>
        <a:defRPr sz="4400" kern="1200">
          <a:solidFill>
            <a:srgbClr val="14165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97EA-9575-98CE-5CDC-A33CA5D23728}"/>
              </a:ext>
            </a:extLst>
          </p:cNvPr>
          <p:cNvSpPr>
            <a:spLocks noGrp="1"/>
          </p:cNvSpPr>
          <p:nvPr>
            <p:ph type="ctrTitle"/>
          </p:nvPr>
        </p:nvSpPr>
        <p:spPr>
          <a:xfrm>
            <a:off x="904875" y="123825"/>
            <a:ext cx="10067925" cy="2905125"/>
          </a:xfrm>
        </p:spPr>
        <p:txBody>
          <a:bodyPr/>
          <a:lstStyle/>
          <a:p>
            <a:r>
              <a:rPr lang="en-AU" dirty="0">
                <a:latin typeface="Calibri" panose="020F0502020204030204" pitchFamily="34" charset="0"/>
                <a:cs typeface="Calibri" panose="020F0502020204030204" pitchFamily="34" charset="0"/>
              </a:rPr>
              <a:t>Student Support </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at Earnshaw State College in 2025</a:t>
            </a:r>
          </a:p>
        </p:txBody>
      </p:sp>
      <p:pic>
        <p:nvPicPr>
          <p:cNvPr id="4" name="Picture 3">
            <a:extLst>
              <a:ext uri="{FF2B5EF4-FFF2-40B4-BE49-F238E27FC236}">
                <a16:creationId xmlns:a16="http://schemas.microsoft.com/office/drawing/2014/main" id="{9709443A-05F5-4AD8-94D6-A8B35F573B54}"/>
              </a:ext>
            </a:extLst>
          </p:cNvPr>
          <p:cNvPicPr/>
          <p:nvPr/>
        </p:nvPicPr>
        <p:blipFill>
          <a:blip r:embed="rId2">
            <a:extLst>
              <a:ext uri="{28A0092B-C50C-407E-A947-70E740481C1C}">
                <a14:useLocalDpi xmlns:a14="http://schemas.microsoft.com/office/drawing/2010/main" val="0"/>
              </a:ext>
            </a:extLst>
          </a:blip>
          <a:stretch>
            <a:fillRect/>
          </a:stretch>
        </p:blipFill>
        <p:spPr>
          <a:xfrm>
            <a:off x="4368800" y="3149600"/>
            <a:ext cx="3663950" cy="2463800"/>
          </a:xfrm>
          <a:prstGeom prst="rect">
            <a:avLst/>
          </a:prstGeom>
        </p:spPr>
      </p:pic>
    </p:spTree>
    <p:extLst>
      <p:ext uri="{BB962C8B-B14F-4D97-AF65-F5344CB8AC3E}">
        <p14:creationId xmlns:p14="http://schemas.microsoft.com/office/powerpoint/2010/main" val="425838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2222-E75A-43C2-9FD3-26C34BAFD9EB}"/>
              </a:ext>
            </a:extLst>
          </p:cNvPr>
          <p:cNvSpPr>
            <a:spLocks noGrp="1"/>
          </p:cNvSpPr>
          <p:nvPr>
            <p:ph type="title"/>
          </p:nvPr>
        </p:nvSpPr>
        <p:spPr>
          <a:xfrm>
            <a:off x="361950" y="514350"/>
            <a:ext cx="10985500" cy="923925"/>
          </a:xfrm>
        </p:spPr>
        <p:txBody>
          <a:bodyPr>
            <a:normAutofit fontScale="90000"/>
          </a:bodyPr>
          <a:lstStyle/>
          <a:p>
            <a:r>
              <a:rPr lang="en-AU" sz="4000" dirty="0">
                <a:latin typeface="Calibri" panose="020F0502020204030204" pitchFamily="34" charset="0"/>
                <a:cs typeface="Calibri" panose="020F0502020204030204" pitchFamily="34" charset="0"/>
              </a:rPr>
              <a:t>Hierarchy of Support from our Student Support Team</a:t>
            </a:r>
          </a:p>
        </p:txBody>
      </p:sp>
      <p:sp>
        <p:nvSpPr>
          <p:cNvPr id="4" name="Content Placeholder 2">
            <a:extLst>
              <a:ext uri="{FF2B5EF4-FFF2-40B4-BE49-F238E27FC236}">
                <a16:creationId xmlns:a16="http://schemas.microsoft.com/office/drawing/2014/main" id="{1E6D3258-8B52-4DCB-B405-FEA2E4249D5E}"/>
              </a:ext>
            </a:extLst>
          </p:cNvPr>
          <p:cNvSpPr>
            <a:spLocks noGrp="1"/>
          </p:cNvSpPr>
          <p:nvPr>
            <p:ph type="body" idx="1"/>
          </p:nvPr>
        </p:nvSpPr>
        <p:spPr>
          <a:xfrm>
            <a:off x="942975" y="1533525"/>
            <a:ext cx="10604500" cy="1400175"/>
          </a:xfrm>
          <a:solidFill>
            <a:srgbClr val="0070C0"/>
          </a:solidFill>
          <a:ln w="63500">
            <a:solidFill>
              <a:srgbClr val="141654"/>
            </a:solidFill>
          </a:ln>
        </p:spPr>
        <p:txBody>
          <a:bodyPr>
            <a:noAutofit/>
          </a:bodyPr>
          <a:lstStyle/>
          <a:p>
            <a:pPr marL="0" indent="0" algn="ctr">
              <a:buNone/>
            </a:pPr>
            <a:r>
              <a:rPr lang="en-AU" sz="2200" b="1" dirty="0">
                <a:solidFill>
                  <a:schemeClr val="bg1"/>
                </a:solidFill>
                <a:cs typeface="Calibri Light" panose="020F0302020204030204" pitchFamily="34" charset="0"/>
              </a:rPr>
              <a:t>Priority 1</a:t>
            </a:r>
          </a:p>
          <a:p>
            <a:pPr marL="0" indent="0" algn="ctr">
              <a:buNone/>
            </a:pPr>
            <a:r>
              <a:rPr lang="en-AU" sz="2200" dirty="0">
                <a:solidFill>
                  <a:schemeClr val="bg1"/>
                </a:solidFill>
                <a:latin typeface="Calibri Light" panose="020F0302020204030204" pitchFamily="34" charset="0"/>
                <a:cs typeface="Calibri Light" panose="020F0302020204030204" pitchFamily="34" charset="0"/>
              </a:rPr>
              <a:t>Students who require support to address the functional impact of a </a:t>
            </a:r>
            <a:r>
              <a:rPr lang="en-AU" sz="2200" b="1" dirty="0">
                <a:solidFill>
                  <a:schemeClr val="bg1"/>
                </a:solidFill>
                <a:latin typeface="Calibri Light" panose="020F0302020204030204" pitchFamily="34" charset="0"/>
                <a:cs typeface="Calibri Light" panose="020F0302020204030204" pitchFamily="34" charset="0"/>
              </a:rPr>
              <a:t>disability</a:t>
            </a:r>
          </a:p>
          <a:p>
            <a:pPr marL="0" indent="0" algn="ctr">
              <a:buNone/>
            </a:pPr>
            <a:r>
              <a:rPr lang="en-AU" sz="2200" dirty="0">
                <a:solidFill>
                  <a:schemeClr val="bg1"/>
                </a:solidFill>
                <a:latin typeface="Calibri Light" panose="020F0302020204030204" pitchFamily="34" charset="0"/>
                <a:cs typeface="Calibri Light" panose="020F0302020204030204" pitchFamily="34" charset="0"/>
              </a:rPr>
              <a:t>(Cognitive / Social-Emotional / Physical / Sensory)</a:t>
            </a:r>
          </a:p>
        </p:txBody>
      </p:sp>
      <p:sp>
        <p:nvSpPr>
          <p:cNvPr id="5" name="Content Placeholder 2">
            <a:extLst>
              <a:ext uri="{FF2B5EF4-FFF2-40B4-BE49-F238E27FC236}">
                <a16:creationId xmlns:a16="http://schemas.microsoft.com/office/drawing/2014/main" id="{816DB080-ECE1-4C07-9C7D-BCCC60731C3A}"/>
              </a:ext>
            </a:extLst>
          </p:cNvPr>
          <p:cNvSpPr txBox="1">
            <a:spLocks/>
          </p:cNvSpPr>
          <p:nvPr/>
        </p:nvSpPr>
        <p:spPr>
          <a:xfrm>
            <a:off x="1838324" y="3101767"/>
            <a:ext cx="8791575" cy="1489283"/>
          </a:xfrm>
          <a:prstGeom prst="rect">
            <a:avLst/>
          </a:prstGeom>
          <a:solidFill>
            <a:srgbClr val="0070C0"/>
          </a:solidFill>
          <a:ln w="63500">
            <a:solidFill>
              <a:srgbClr val="002060"/>
            </a:solid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AU" sz="2200" b="1" dirty="0">
                <a:solidFill>
                  <a:schemeClr val="bg1"/>
                </a:solidFill>
                <a:cs typeface="Calibri Light" panose="020F0302020204030204" pitchFamily="34" charset="0"/>
              </a:rPr>
              <a:t>Priority 2</a:t>
            </a:r>
          </a:p>
          <a:p>
            <a:pPr marL="0" indent="0" algn="ctr">
              <a:buFont typeface="Wingdings 3" charset="2"/>
              <a:buNone/>
            </a:pPr>
            <a:r>
              <a:rPr lang="en-AU" sz="2200" dirty="0">
                <a:solidFill>
                  <a:schemeClr val="bg1"/>
                </a:solidFill>
                <a:latin typeface="Calibri Light" panose="020F0302020204030204" pitchFamily="34" charset="0"/>
                <a:cs typeface="Calibri Light" panose="020F0302020204030204" pitchFamily="34" charset="0"/>
              </a:rPr>
              <a:t>Students – those who have achieved an </a:t>
            </a:r>
            <a:r>
              <a:rPr lang="en-AU" sz="2200" b="1" dirty="0">
                <a:solidFill>
                  <a:schemeClr val="bg1"/>
                </a:solidFill>
                <a:latin typeface="Calibri Light" panose="020F0302020204030204" pitchFamily="34" charset="0"/>
                <a:cs typeface="Calibri Light" panose="020F0302020204030204" pitchFamily="34" charset="0"/>
              </a:rPr>
              <a:t>E</a:t>
            </a:r>
            <a:r>
              <a:rPr lang="en-AU" sz="2200" dirty="0">
                <a:solidFill>
                  <a:schemeClr val="bg1"/>
                </a:solidFill>
                <a:latin typeface="Calibri Light" panose="020F0302020204030204" pitchFamily="34" charset="0"/>
                <a:cs typeface="Calibri Light" panose="020F0302020204030204" pitchFamily="34" charset="0"/>
              </a:rPr>
              <a:t>, thus requiring intensive support (either at year level to see if they respond to intervention or through ICP)</a:t>
            </a:r>
          </a:p>
        </p:txBody>
      </p:sp>
      <p:sp>
        <p:nvSpPr>
          <p:cNvPr id="6" name="Content Placeholder 2">
            <a:extLst>
              <a:ext uri="{FF2B5EF4-FFF2-40B4-BE49-F238E27FC236}">
                <a16:creationId xmlns:a16="http://schemas.microsoft.com/office/drawing/2014/main" id="{C7C4CB28-3D35-4902-B8DD-22770232B93B}"/>
              </a:ext>
            </a:extLst>
          </p:cNvPr>
          <p:cNvSpPr txBox="1">
            <a:spLocks/>
          </p:cNvSpPr>
          <p:nvPr/>
        </p:nvSpPr>
        <p:spPr>
          <a:xfrm>
            <a:off x="2952749" y="4764314"/>
            <a:ext cx="6453679" cy="1489283"/>
          </a:xfrm>
          <a:prstGeom prst="rect">
            <a:avLst/>
          </a:prstGeom>
          <a:solidFill>
            <a:srgbClr val="0070C0"/>
          </a:solidFill>
          <a:ln w="63500">
            <a:solidFill>
              <a:srgbClr val="002060"/>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AU" sz="2200" b="1" dirty="0">
                <a:solidFill>
                  <a:schemeClr val="bg1"/>
                </a:solidFill>
                <a:cs typeface="Calibri Light" panose="020F0302020204030204" pitchFamily="34" charset="0"/>
              </a:rPr>
              <a:t>Priority 3</a:t>
            </a:r>
          </a:p>
          <a:p>
            <a:pPr marL="0" indent="0" algn="ctr">
              <a:buFont typeface="Wingdings 3" charset="2"/>
              <a:buNone/>
            </a:pPr>
            <a:r>
              <a:rPr lang="en-AU" sz="2200" dirty="0">
                <a:solidFill>
                  <a:schemeClr val="bg1"/>
                </a:solidFill>
                <a:latin typeface="Calibri Light" panose="020F0302020204030204" pitchFamily="34" charset="0"/>
                <a:cs typeface="Calibri Light" panose="020F0302020204030204" pitchFamily="34" charset="0"/>
              </a:rPr>
              <a:t>Students – those who have achieved a </a:t>
            </a:r>
            <a:r>
              <a:rPr lang="en-AU" sz="2200" b="1" dirty="0">
                <a:solidFill>
                  <a:schemeClr val="bg1"/>
                </a:solidFill>
                <a:latin typeface="Calibri Light" panose="020F0302020204030204" pitchFamily="34" charset="0"/>
                <a:cs typeface="Calibri Light" panose="020F0302020204030204" pitchFamily="34" charset="0"/>
              </a:rPr>
              <a:t>D</a:t>
            </a:r>
            <a:r>
              <a:rPr lang="en-AU" sz="2200" dirty="0">
                <a:solidFill>
                  <a:schemeClr val="bg1"/>
                </a:solidFill>
                <a:latin typeface="Calibri Light" panose="020F0302020204030204" pitchFamily="34" charset="0"/>
                <a:cs typeface="Calibri Light" panose="020F0302020204030204" pitchFamily="34" charset="0"/>
              </a:rPr>
              <a:t> and thus require ongoing support to learn at their year level, with differentiation. </a:t>
            </a:r>
          </a:p>
        </p:txBody>
      </p:sp>
    </p:spTree>
    <p:extLst>
      <p:ext uri="{BB962C8B-B14F-4D97-AF65-F5344CB8AC3E}">
        <p14:creationId xmlns:p14="http://schemas.microsoft.com/office/powerpoint/2010/main" val="270729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979C1-B64C-4B35-8B6F-BBD221F3FAE7}"/>
              </a:ext>
            </a:extLst>
          </p:cNvPr>
          <p:cNvPicPr>
            <a:picLocks noChangeAspect="1"/>
          </p:cNvPicPr>
          <p:nvPr/>
        </p:nvPicPr>
        <p:blipFill rotWithShape="1">
          <a:blip r:embed="rId2"/>
          <a:srcRect l="1187" t="25939" r="21389" b="24000"/>
          <a:stretch/>
        </p:blipFill>
        <p:spPr>
          <a:xfrm>
            <a:off x="714895" y="340821"/>
            <a:ext cx="10943495" cy="4422371"/>
          </a:xfrm>
          <a:prstGeom prst="rect">
            <a:avLst/>
          </a:prstGeom>
        </p:spPr>
      </p:pic>
    </p:spTree>
    <p:extLst>
      <p:ext uri="{BB962C8B-B14F-4D97-AF65-F5344CB8AC3E}">
        <p14:creationId xmlns:p14="http://schemas.microsoft.com/office/powerpoint/2010/main" val="154959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AAC755-3AD9-4E76-84B5-78597A9DB738}"/>
              </a:ext>
            </a:extLst>
          </p:cNvPr>
          <p:cNvPicPr>
            <a:picLocks noChangeAspect="1"/>
          </p:cNvPicPr>
          <p:nvPr/>
        </p:nvPicPr>
        <p:blipFill rotWithShape="1">
          <a:blip r:embed="rId2"/>
          <a:srcRect l="809" t="14909" r="7980" b="10666"/>
          <a:stretch/>
        </p:blipFill>
        <p:spPr>
          <a:xfrm>
            <a:off x="1091737" y="307571"/>
            <a:ext cx="10008525" cy="5104016"/>
          </a:xfrm>
          <a:prstGeom prst="rect">
            <a:avLst/>
          </a:prstGeom>
        </p:spPr>
      </p:pic>
    </p:spTree>
    <p:extLst>
      <p:ext uri="{BB962C8B-B14F-4D97-AF65-F5344CB8AC3E}">
        <p14:creationId xmlns:p14="http://schemas.microsoft.com/office/powerpoint/2010/main" val="32006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7C7396-75A5-4B79-8403-D7F42729CD9F}"/>
              </a:ext>
            </a:extLst>
          </p:cNvPr>
          <p:cNvPicPr>
            <a:picLocks noChangeAspect="1"/>
          </p:cNvPicPr>
          <p:nvPr/>
        </p:nvPicPr>
        <p:blipFill rotWithShape="1">
          <a:blip r:embed="rId2"/>
          <a:srcRect t="13212" r="1995" b="10303"/>
          <a:stretch/>
        </p:blipFill>
        <p:spPr>
          <a:xfrm>
            <a:off x="792480" y="606829"/>
            <a:ext cx="10753898" cy="5245332"/>
          </a:xfrm>
          <a:prstGeom prst="rect">
            <a:avLst/>
          </a:prstGeom>
        </p:spPr>
      </p:pic>
    </p:spTree>
    <p:extLst>
      <p:ext uri="{BB962C8B-B14F-4D97-AF65-F5344CB8AC3E}">
        <p14:creationId xmlns:p14="http://schemas.microsoft.com/office/powerpoint/2010/main" val="64560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995B-CC68-4CD3-B155-785BA21732B9}"/>
              </a:ext>
            </a:extLst>
          </p:cNvPr>
          <p:cNvSpPr>
            <a:spLocks noGrp="1"/>
          </p:cNvSpPr>
          <p:nvPr>
            <p:ph type="title"/>
          </p:nvPr>
        </p:nvSpPr>
        <p:spPr>
          <a:xfrm>
            <a:off x="519112" y="1"/>
            <a:ext cx="10834688" cy="1690688"/>
          </a:xfrm>
        </p:spPr>
        <p:txBody>
          <a:bodyPr/>
          <a:lstStyle/>
          <a:p>
            <a:r>
              <a:rPr lang="en-AU" dirty="0"/>
              <a:t>Know your students…</a:t>
            </a:r>
          </a:p>
        </p:txBody>
      </p:sp>
      <p:pic>
        <p:nvPicPr>
          <p:cNvPr id="4" name="Picture 3">
            <a:extLst>
              <a:ext uri="{FF2B5EF4-FFF2-40B4-BE49-F238E27FC236}">
                <a16:creationId xmlns:a16="http://schemas.microsoft.com/office/drawing/2014/main" id="{708E3988-63F3-4F9B-B252-C6D49FEFCB56}"/>
              </a:ext>
            </a:extLst>
          </p:cNvPr>
          <p:cNvPicPr>
            <a:picLocks noChangeAspect="1"/>
          </p:cNvPicPr>
          <p:nvPr/>
        </p:nvPicPr>
        <p:blipFill rotWithShape="1">
          <a:blip r:embed="rId2"/>
          <a:srcRect t="15000" r="4453" b="8194"/>
          <a:stretch/>
        </p:blipFill>
        <p:spPr>
          <a:xfrm>
            <a:off x="519112" y="1266825"/>
            <a:ext cx="11153775" cy="5043367"/>
          </a:xfrm>
          <a:prstGeom prst="rect">
            <a:avLst/>
          </a:prstGeom>
        </p:spPr>
      </p:pic>
    </p:spTree>
    <p:extLst>
      <p:ext uri="{BB962C8B-B14F-4D97-AF65-F5344CB8AC3E}">
        <p14:creationId xmlns:p14="http://schemas.microsoft.com/office/powerpoint/2010/main" val="368455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93CE9-38EC-4306-BBA9-8CB9EFA92108}"/>
              </a:ext>
            </a:extLst>
          </p:cNvPr>
          <p:cNvPicPr>
            <a:picLocks noChangeAspect="1"/>
          </p:cNvPicPr>
          <p:nvPr/>
        </p:nvPicPr>
        <p:blipFill rotWithShape="1">
          <a:blip r:embed="rId2"/>
          <a:srcRect l="9298" t="15694" r="12813" b="18055"/>
          <a:stretch/>
        </p:blipFill>
        <p:spPr>
          <a:xfrm>
            <a:off x="1133475" y="1076325"/>
            <a:ext cx="9496426" cy="4543425"/>
          </a:xfrm>
          <a:prstGeom prst="rect">
            <a:avLst/>
          </a:prstGeom>
        </p:spPr>
      </p:pic>
    </p:spTree>
    <p:extLst>
      <p:ext uri="{BB962C8B-B14F-4D97-AF65-F5344CB8AC3E}">
        <p14:creationId xmlns:p14="http://schemas.microsoft.com/office/powerpoint/2010/main" val="342455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2222-E75A-43C2-9FD3-26C34BAFD9EB}"/>
              </a:ext>
            </a:extLst>
          </p:cNvPr>
          <p:cNvSpPr>
            <a:spLocks noGrp="1"/>
          </p:cNvSpPr>
          <p:nvPr>
            <p:ph type="title"/>
          </p:nvPr>
        </p:nvSpPr>
        <p:spPr>
          <a:xfrm>
            <a:off x="161541" y="514350"/>
            <a:ext cx="11185909" cy="923925"/>
          </a:xfrm>
        </p:spPr>
        <p:txBody>
          <a:bodyPr>
            <a:normAutofit/>
          </a:bodyPr>
          <a:lstStyle/>
          <a:p>
            <a:r>
              <a:rPr lang="en-AU" sz="4400" dirty="0">
                <a:latin typeface="Calibri" panose="020F0502020204030204" pitchFamily="34" charset="0"/>
                <a:cs typeface="Calibri" panose="020F0502020204030204" pitchFamily="34" charset="0"/>
              </a:rPr>
              <a:t>Health &amp; Medical Management</a:t>
            </a:r>
          </a:p>
        </p:txBody>
      </p:sp>
      <p:sp>
        <p:nvSpPr>
          <p:cNvPr id="3" name="Content Placeholder 2">
            <a:extLst>
              <a:ext uri="{FF2B5EF4-FFF2-40B4-BE49-F238E27FC236}">
                <a16:creationId xmlns:a16="http://schemas.microsoft.com/office/drawing/2014/main" id="{F2036978-C70F-436A-8F86-FD023C1F52B0}"/>
              </a:ext>
            </a:extLst>
          </p:cNvPr>
          <p:cNvSpPr txBox="1">
            <a:spLocks/>
          </p:cNvSpPr>
          <p:nvPr/>
        </p:nvSpPr>
        <p:spPr>
          <a:xfrm>
            <a:off x="613783" y="1892640"/>
            <a:ext cx="11144108" cy="46282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Wingdings" panose="05000000000000000000" pitchFamily="2" charset="2"/>
              <a:buChar char="ü"/>
            </a:pPr>
            <a:r>
              <a:rPr lang="en-AU" b="1" dirty="0">
                <a:solidFill>
                  <a:srgbClr val="002060"/>
                </a:solidFill>
                <a:latin typeface="Calibri Light" panose="020F0302020204030204" pitchFamily="34" charset="0"/>
                <a:cs typeface="Calibri Light" panose="020F0302020204030204" pitchFamily="34" charset="0"/>
              </a:rPr>
              <a:t>Please communicate </a:t>
            </a:r>
            <a:r>
              <a:rPr lang="en-AU" b="1" u="sng" dirty="0">
                <a:solidFill>
                  <a:srgbClr val="002060"/>
                </a:solidFill>
                <a:latin typeface="Calibri Light" panose="020F0302020204030204" pitchFamily="34" charset="0"/>
                <a:cs typeface="Calibri Light" panose="020F0302020204030204" pitchFamily="34" charset="0"/>
              </a:rPr>
              <a:t>any new diagnosis</a:t>
            </a:r>
            <a:r>
              <a:rPr lang="en-AU" b="1" dirty="0">
                <a:solidFill>
                  <a:srgbClr val="002060"/>
                </a:solidFill>
                <a:latin typeface="Calibri Light" panose="020F0302020204030204" pitchFamily="34" charset="0"/>
                <a:cs typeface="Calibri Light" panose="020F0302020204030204" pitchFamily="34" charset="0"/>
              </a:rPr>
              <a:t> directly to HOSES -Meagan as well as front office admin staff. We will update OS and determine if this requires further information from a specialist, input of the SRN (School Registered Nurse) for parent liaison and/or staff training, etc.</a:t>
            </a:r>
          </a:p>
          <a:p>
            <a:endParaRPr lang="en-AU" b="1" dirty="0">
              <a:solidFill>
                <a:srgbClr val="002060"/>
              </a:solidFill>
              <a:latin typeface="Calibri Light" panose="020F0302020204030204" pitchFamily="34" charset="0"/>
              <a:cs typeface="Calibri Light" panose="020F0302020204030204" pitchFamily="34" charset="0"/>
            </a:endParaRPr>
          </a:p>
          <a:p>
            <a:pPr marL="342900" indent="-342900">
              <a:buFont typeface="Wingdings" panose="05000000000000000000" pitchFamily="2" charset="2"/>
              <a:buChar char="ü"/>
            </a:pPr>
            <a:r>
              <a:rPr lang="en-AU" b="1" dirty="0">
                <a:solidFill>
                  <a:srgbClr val="002060"/>
                </a:solidFill>
                <a:latin typeface="Calibri Light" panose="020F0302020204030204" pitchFamily="34" charset="0"/>
                <a:cs typeface="Calibri Light" panose="020F0302020204030204" pitchFamily="34" charset="0"/>
              </a:rPr>
              <a:t>School Individual Health Plans (IHPs) and Emergency Health Plans (EHPs) are reviewed yearly or if circumstances change.  HOSES responsible for coordinating these updates in consultation with the SRN (School registered nurse) / parents. </a:t>
            </a:r>
          </a:p>
          <a:p>
            <a:pPr algn="ctr"/>
            <a:r>
              <a:rPr lang="en-AU" sz="3200" b="1" u="sng" dirty="0">
                <a:solidFill>
                  <a:srgbClr val="002060"/>
                </a:solidFill>
                <a:latin typeface="Calibri Light" panose="020F0302020204030204" pitchFamily="34" charset="0"/>
                <a:cs typeface="Calibri Light" panose="020F0302020204030204" pitchFamily="34" charset="0"/>
              </a:rPr>
              <a:t>In the interim, please check OS Current Medical Conditions for students in your class.</a:t>
            </a:r>
          </a:p>
          <a:p>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38469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2222-E75A-43C2-9FD3-26C34BAFD9EB}"/>
              </a:ext>
            </a:extLst>
          </p:cNvPr>
          <p:cNvSpPr>
            <a:spLocks noGrp="1"/>
          </p:cNvSpPr>
          <p:nvPr>
            <p:ph type="title"/>
          </p:nvPr>
        </p:nvSpPr>
        <p:spPr>
          <a:xfrm>
            <a:off x="831850" y="514350"/>
            <a:ext cx="10515600" cy="923925"/>
          </a:xfrm>
        </p:spPr>
        <p:txBody>
          <a:bodyPr/>
          <a:lstStyle/>
          <a:p>
            <a:r>
              <a:rPr lang="en-AU" dirty="0">
                <a:latin typeface="Calibri" panose="020F0502020204030204" pitchFamily="34" charset="0"/>
                <a:cs typeface="Calibri" panose="020F0502020204030204" pitchFamily="34" charset="0"/>
              </a:rPr>
              <a:t>Student Support Team</a:t>
            </a:r>
          </a:p>
        </p:txBody>
      </p:sp>
      <p:sp>
        <p:nvSpPr>
          <p:cNvPr id="3" name="Vertical Text Placeholder 2">
            <a:extLst>
              <a:ext uri="{FF2B5EF4-FFF2-40B4-BE49-F238E27FC236}">
                <a16:creationId xmlns:a16="http://schemas.microsoft.com/office/drawing/2014/main" id="{D95FBB9C-D0E5-434F-9742-DE7D2E326267}"/>
              </a:ext>
            </a:extLst>
          </p:cNvPr>
          <p:cNvSpPr>
            <a:spLocks noGrp="1"/>
          </p:cNvSpPr>
          <p:nvPr>
            <p:ph type="body" idx="1"/>
          </p:nvPr>
        </p:nvSpPr>
        <p:spPr>
          <a:xfrm>
            <a:off x="831850" y="1543050"/>
            <a:ext cx="10515600" cy="4546601"/>
          </a:xfrm>
        </p:spPr>
        <p:txBody>
          <a:bodyPr>
            <a:normAutofit lnSpcReduction="10000"/>
          </a:bodyPr>
          <a:lstStyle/>
          <a:p>
            <a:r>
              <a:rPr lang="en-AU" sz="2100" b="1" dirty="0">
                <a:solidFill>
                  <a:srgbClr val="002060"/>
                </a:solidFill>
                <a:latin typeface="Calibri Light" panose="020F0302020204030204" pitchFamily="34" charset="0"/>
                <a:cs typeface="Calibri Light" panose="020F0302020204030204" pitchFamily="34" charset="0"/>
              </a:rPr>
              <a:t>Head of Inclusion</a:t>
            </a:r>
            <a:r>
              <a:rPr lang="en-AU" sz="2100" dirty="0">
                <a:solidFill>
                  <a:srgbClr val="002060"/>
                </a:solidFill>
                <a:latin typeface="Calibri Light" panose="020F0302020204030204" pitchFamily="34" charset="0"/>
                <a:cs typeface="Calibri Light" panose="020F0302020204030204" pitchFamily="34" charset="0"/>
              </a:rPr>
              <a:t>:  Meagan Speedy</a:t>
            </a:r>
          </a:p>
          <a:p>
            <a:r>
              <a:rPr lang="en-AU" sz="2100" b="1" dirty="0">
                <a:solidFill>
                  <a:srgbClr val="002060"/>
                </a:solidFill>
                <a:latin typeface="Calibri Light" panose="020F0302020204030204" pitchFamily="34" charset="0"/>
                <a:cs typeface="Calibri Light" panose="020F0302020204030204" pitchFamily="34" charset="0"/>
              </a:rPr>
              <a:t>Guidance Officer</a:t>
            </a:r>
            <a:r>
              <a:rPr lang="en-AU" sz="2100" dirty="0">
                <a:solidFill>
                  <a:srgbClr val="002060"/>
                </a:solidFill>
                <a:latin typeface="Calibri Light" panose="020F0302020204030204" pitchFamily="34" charset="0"/>
                <a:cs typeface="Calibri Light" panose="020F0302020204030204" pitchFamily="34" charset="0"/>
              </a:rPr>
              <a:t>:  Erin Thorpe (Primary) and Fiona Darlington (Secondary) </a:t>
            </a:r>
            <a:r>
              <a:rPr lang="en-AU" sz="2100" b="1" u="sng" dirty="0">
                <a:solidFill>
                  <a:srgbClr val="002060"/>
                </a:solidFill>
                <a:latin typeface="Calibri Light" panose="020F0302020204030204" pitchFamily="34" charset="0"/>
                <a:cs typeface="Calibri Light" panose="020F0302020204030204" pitchFamily="34" charset="0"/>
              </a:rPr>
              <a:t>NEW in 2025</a:t>
            </a:r>
          </a:p>
          <a:p>
            <a:r>
              <a:rPr lang="en-AU" sz="2100" b="1" dirty="0">
                <a:solidFill>
                  <a:srgbClr val="002060"/>
                </a:solidFill>
                <a:latin typeface="Calibri Light" panose="020F0302020204030204" pitchFamily="34" charset="0"/>
                <a:cs typeface="Calibri Light" panose="020F0302020204030204" pitchFamily="34" charset="0"/>
              </a:rPr>
              <a:t>Speech Language Pathologist</a:t>
            </a:r>
            <a:r>
              <a:rPr lang="en-AU" sz="2100" dirty="0">
                <a:solidFill>
                  <a:srgbClr val="002060"/>
                </a:solidFill>
                <a:latin typeface="Calibri Light" panose="020F0302020204030204" pitchFamily="34" charset="0"/>
                <a:cs typeface="Calibri Light" panose="020F0302020204030204" pitchFamily="34" charset="0"/>
              </a:rPr>
              <a:t>:</a:t>
            </a:r>
            <a:r>
              <a:rPr lang="en-AU" sz="2100" b="1" dirty="0">
                <a:solidFill>
                  <a:srgbClr val="002060"/>
                </a:solidFill>
                <a:latin typeface="Calibri Light" panose="020F0302020204030204" pitchFamily="34" charset="0"/>
                <a:cs typeface="Calibri Light" panose="020F0302020204030204" pitchFamily="34" charset="0"/>
              </a:rPr>
              <a:t>  </a:t>
            </a:r>
            <a:r>
              <a:rPr lang="en-AU" sz="2100" dirty="0">
                <a:solidFill>
                  <a:srgbClr val="002060"/>
                </a:solidFill>
                <a:latin typeface="Calibri Light" panose="020F0302020204030204" pitchFamily="34" charset="0"/>
                <a:cs typeface="Calibri Light" panose="020F0302020204030204" pitchFamily="34" charset="0"/>
              </a:rPr>
              <a:t>Libby O’Callaghan</a:t>
            </a:r>
          </a:p>
          <a:p>
            <a:r>
              <a:rPr lang="en-AU" sz="2100" b="1" dirty="0">
                <a:solidFill>
                  <a:srgbClr val="002060"/>
                </a:solidFill>
                <a:latin typeface="Calibri Light" panose="020F0302020204030204" pitchFamily="34" charset="0"/>
                <a:cs typeface="Calibri Light" panose="020F0302020204030204" pitchFamily="34" charset="0"/>
              </a:rPr>
              <a:t>Social Worker: </a:t>
            </a:r>
            <a:r>
              <a:rPr lang="en-AU" sz="2100" dirty="0">
                <a:solidFill>
                  <a:srgbClr val="002060"/>
                </a:solidFill>
                <a:latin typeface="Calibri Light" panose="020F0302020204030204" pitchFamily="34" charset="0"/>
                <a:cs typeface="Calibri Light" panose="020F0302020204030204" pitchFamily="34" charset="0"/>
              </a:rPr>
              <a:t>Louise Du </a:t>
            </a:r>
            <a:r>
              <a:rPr lang="en-AU" sz="2100" dirty="0" err="1">
                <a:solidFill>
                  <a:srgbClr val="002060"/>
                </a:solidFill>
                <a:latin typeface="Calibri Light" panose="020F0302020204030204" pitchFamily="34" charset="0"/>
                <a:cs typeface="Calibri Light" panose="020F0302020204030204" pitchFamily="34" charset="0"/>
              </a:rPr>
              <a:t>Rietz</a:t>
            </a:r>
            <a:endParaRPr lang="en-AU" sz="2100" dirty="0">
              <a:solidFill>
                <a:srgbClr val="002060"/>
              </a:solidFill>
              <a:latin typeface="Calibri Light" panose="020F0302020204030204" pitchFamily="34" charset="0"/>
              <a:cs typeface="Calibri Light" panose="020F0302020204030204" pitchFamily="34" charset="0"/>
            </a:endParaRPr>
          </a:p>
          <a:p>
            <a:r>
              <a:rPr lang="en-AU" sz="2100" b="1" dirty="0">
                <a:solidFill>
                  <a:srgbClr val="002060"/>
                </a:solidFill>
                <a:latin typeface="Calibri Light" panose="020F0302020204030204" pitchFamily="34" charset="0"/>
                <a:cs typeface="Calibri Light" panose="020F0302020204030204" pitchFamily="34" charset="0"/>
              </a:rPr>
              <a:t>Chaplain: </a:t>
            </a:r>
            <a:r>
              <a:rPr lang="en-AU" sz="2100" dirty="0">
                <a:solidFill>
                  <a:srgbClr val="002060"/>
                </a:solidFill>
                <a:latin typeface="Calibri Light" panose="020F0302020204030204" pitchFamily="34" charset="0"/>
                <a:cs typeface="Calibri Light" panose="020F0302020204030204" pitchFamily="34" charset="0"/>
              </a:rPr>
              <a:t>Rosabelle Tully </a:t>
            </a:r>
          </a:p>
          <a:p>
            <a:r>
              <a:rPr lang="en-AU" sz="2100" b="1" dirty="0">
                <a:solidFill>
                  <a:srgbClr val="002060"/>
                </a:solidFill>
                <a:latin typeface="Calibri Light" panose="020F0302020204030204" pitchFamily="34" charset="0"/>
                <a:cs typeface="Calibri Light" panose="020F0302020204030204" pitchFamily="34" charset="0"/>
              </a:rPr>
              <a:t>Engagement Teacher: </a:t>
            </a:r>
            <a:r>
              <a:rPr lang="en-AU" sz="2100" dirty="0">
                <a:solidFill>
                  <a:srgbClr val="002060"/>
                </a:solidFill>
                <a:latin typeface="Calibri Light" panose="020F0302020204030204" pitchFamily="34" charset="0"/>
                <a:cs typeface="Calibri Light" panose="020F0302020204030204" pitchFamily="34" charset="0"/>
              </a:rPr>
              <a:t>Bianca Jones</a:t>
            </a:r>
          </a:p>
          <a:p>
            <a:r>
              <a:rPr lang="en-AU" sz="2100" b="1" dirty="0">
                <a:solidFill>
                  <a:srgbClr val="002060"/>
                </a:solidFill>
                <a:latin typeface="Calibri Light" panose="020F0302020204030204" pitchFamily="34" charset="0"/>
                <a:cs typeface="Calibri Light" panose="020F0302020204030204" pitchFamily="34" charset="0"/>
              </a:rPr>
              <a:t>Support Teacher Literacy and Numeracy </a:t>
            </a:r>
            <a:r>
              <a:rPr lang="en-AU" sz="1400" b="1" dirty="0">
                <a:solidFill>
                  <a:srgbClr val="002060"/>
                </a:solidFill>
                <a:latin typeface="Calibri Light" panose="020F0302020204030204" pitchFamily="34" charset="0"/>
                <a:cs typeface="Calibri Light" panose="020F0302020204030204" pitchFamily="34" charset="0"/>
              </a:rPr>
              <a:t>(primary only): </a:t>
            </a:r>
            <a:r>
              <a:rPr lang="en-AU" sz="2100" dirty="0">
                <a:solidFill>
                  <a:srgbClr val="002060"/>
                </a:solidFill>
                <a:latin typeface="Calibri Light" panose="020F0302020204030204" pitchFamily="34" charset="0"/>
                <a:cs typeface="Calibri Light" panose="020F0302020204030204" pitchFamily="34" charset="0"/>
              </a:rPr>
              <a:t>Donna Whitson</a:t>
            </a:r>
          </a:p>
          <a:p>
            <a:r>
              <a:rPr lang="en-AU" sz="2100" b="1" dirty="0">
                <a:solidFill>
                  <a:srgbClr val="002060"/>
                </a:solidFill>
                <a:latin typeface="Calibri Light" panose="020F0302020204030204" pitchFamily="34" charset="0"/>
                <a:cs typeface="Calibri Light" panose="020F0302020204030204" pitchFamily="34" charset="0"/>
              </a:rPr>
              <a:t>Personalised Learning &amp; Inclusion Support Teachers: </a:t>
            </a:r>
          </a:p>
          <a:p>
            <a:r>
              <a:rPr lang="en-AU" sz="1400" dirty="0">
                <a:solidFill>
                  <a:srgbClr val="002060"/>
                </a:solidFill>
                <a:latin typeface="Calibri Light" panose="020F0302020204030204" pitchFamily="34" charset="0"/>
                <a:cs typeface="Calibri Light" panose="020F0302020204030204" pitchFamily="34" charset="0"/>
              </a:rPr>
              <a:t>Year 10 -12 Naomi </a:t>
            </a:r>
            <a:r>
              <a:rPr lang="en-AU" sz="1400" dirty="0" err="1">
                <a:solidFill>
                  <a:srgbClr val="002060"/>
                </a:solidFill>
                <a:latin typeface="Calibri Light" panose="020F0302020204030204" pitchFamily="34" charset="0"/>
                <a:cs typeface="Calibri Light" panose="020F0302020204030204" pitchFamily="34" charset="0"/>
              </a:rPr>
              <a:t>Keast</a:t>
            </a:r>
            <a:r>
              <a:rPr lang="en-AU" sz="1400" dirty="0">
                <a:solidFill>
                  <a:srgbClr val="002060"/>
                </a:solidFill>
                <a:latin typeface="Calibri Light" panose="020F0302020204030204" pitchFamily="34" charset="0"/>
                <a:cs typeface="Calibri Light" panose="020F0302020204030204" pitchFamily="34" charset="0"/>
              </a:rPr>
              <a:t>			Year 5 </a:t>
            </a:r>
            <a:r>
              <a:rPr lang="en-AU" sz="1400" dirty="0" err="1">
                <a:solidFill>
                  <a:srgbClr val="002060"/>
                </a:solidFill>
                <a:latin typeface="Calibri Light" panose="020F0302020204030204" pitchFamily="34" charset="0"/>
                <a:cs typeface="Calibri Light" panose="020F0302020204030204" pitchFamily="34" charset="0"/>
              </a:rPr>
              <a:t>Devinder</a:t>
            </a:r>
            <a:r>
              <a:rPr lang="en-AU" sz="1400" dirty="0">
                <a:solidFill>
                  <a:srgbClr val="002060"/>
                </a:solidFill>
                <a:latin typeface="Calibri Light" panose="020F0302020204030204" pitchFamily="34" charset="0"/>
                <a:cs typeface="Calibri Light" panose="020F0302020204030204" pitchFamily="34" charset="0"/>
              </a:rPr>
              <a:t> Bains</a:t>
            </a:r>
          </a:p>
          <a:p>
            <a:r>
              <a:rPr lang="en-AU" sz="1400" dirty="0">
                <a:solidFill>
                  <a:srgbClr val="002060"/>
                </a:solidFill>
                <a:latin typeface="Calibri Light" panose="020F0302020204030204" pitchFamily="34" charset="0"/>
                <a:cs typeface="Calibri Light" panose="020F0302020204030204" pitchFamily="34" charset="0"/>
              </a:rPr>
              <a:t>Year 8 -9 Christian Wilmer		Year 3-4 Janine </a:t>
            </a:r>
            <a:r>
              <a:rPr lang="en-AU" sz="1400" dirty="0" err="1">
                <a:solidFill>
                  <a:srgbClr val="002060"/>
                </a:solidFill>
                <a:latin typeface="Calibri Light" panose="020F0302020204030204" pitchFamily="34" charset="0"/>
                <a:cs typeface="Calibri Light" panose="020F0302020204030204" pitchFamily="34" charset="0"/>
              </a:rPr>
              <a:t>Blatch</a:t>
            </a:r>
            <a:endParaRPr lang="en-AU" sz="1400" dirty="0">
              <a:solidFill>
                <a:srgbClr val="002060"/>
              </a:solidFill>
              <a:latin typeface="Calibri Light" panose="020F0302020204030204" pitchFamily="34" charset="0"/>
              <a:cs typeface="Calibri Light" panose="020F0302020204030204" pitchFamily="34" charset="0"/>
            </a:endParaRPr>
          </a:p>
          <a:p>
            <a:r>
              <a:rPr lang="en-AU" sz="1400" dirty="0">
                <a:solidFill>
                  <a:srgbClr val="002060"/>
                </a:solidFill>
                <a:latin typeface="Calibri Light" panose="020F0302020204030204" pitchFamily="34" charset="0"/>
                <a:cs typeface="Calibri Light" panose="020F0302020204030204" pitchFamily="34" charset="0"/>
              </a:rPr>
              <a:t>Year 6 – 7 Steve Tweed			Year 1 -2 Mardie Kummer</a:t>
            </a:r>
          </a:p>
          <a:p>
            <a:r>
              <a:rPr lang="en-AU" sz="1400" dirty="0">
                <a:solidFill>
                  <a:srgbClr val="002060"/>
                </a:solidFill>
                <a:latin typeface="Calibri Light" panose="020F0302020204030204" pitchFamily="34" charset="0"/>
                <a:cs typeface="Calibri Light" panose="020F0302020204030204" pitchFamily="34" charset="0"/>
              </a:rPr>
              <a:t>				Prep -  Tiffany Watson</a:t>
            </a:r>
          </a:p>
          <a:p>
            <a:endParaRPr lang="en-AU" sz="1400" dirty="0">
              <a:solidFill>
                <a:srgbClr val="002060"/>
              </a:solidFill>
              <a:latin typeface="Calibri Light" panose="020F0302020204030204" pitchFamily="34" charset="0"/>
              <a:cs typeface="Calibri Light" panose="020F0302020204030204" pitchFamily="34" charset="0"/>
            </a:endParaRPr>
          </a:p>
        </p:txBody>
      </p:sp>
      <p:pic>
        <p:nvPicPr>
          <p:cNvPr id="4" name="Image 82">
            <a:extLst>
              <a:ext uri="{FF2B5EF4-FFF2-40B4-BE49-F238E27FC236}">
                <a16:creationId xmlns:a16="http://schemas.microsoft.com/office/drawing/2014/main" id="{4CB89CCA-3000-44CF-AD68-4521FEC3248F}"/>
              </a:ext>
            </a:extLst>
          </p:cNvPr>
          <p:cNvPicPr/>
          <p:nvPr/>
        </p:nvPicPr>
        <p:blipFill>
          <a:blip r:embed="rId2" cstate="print"/>
          <a:stretch>
            <a:fillRect/>
          </a:stretch>
        </p:blipFill>
        <p:spPr>
          <a:xfrm>
            <a:off x="5341505" y="2763405"/>
            <a:ext cx="701040" cy="932180"/>
          </a:xfrm>
          <a:prstGeom prst="rect">
            <a:avLst/>
          </a:prstGeom>
        </p:spPr>
      </p:pic>
      <p:pic>
        <p:nvPicPr>
          <p:cNvPr id="5" name="Image 145">
            <a:extLst>
              <a:ext uri="{FF2B5EF4-FFF2-40B4-BE49-F238E27FC236}">
                <a16:creationId xmlns:a16="http://schemas.microsoft.com/office/drawing/2014/main" id="{238D80E5-7431-451F-81DB-7100D361935A}"/>
              </a:ext>
            </a:extLst>
          </p:cNvPr>
          <p:cNvPicPr/>
          <p:nvPr/>
        </p:nvPicPr>
        <p:blipFill>
          <a:blip r:embed="rId3" cstate="print"/>
          <a:stretch>
            <a:fillRect/>
          </a:stretch>
        </p:blipFill>
        <p:spPr>
          <a:xfrm>
            <a:off x="6162503" y="2763405"/>
            <a:ext cx="701040" cy="932180"/>
          </a:xfrm>
          <a:prstGeom prst="rect">
            <a:avLst/>
          </a:prstGeom>
        </p:spPr>
      </p:pic>
    </p:spTree>
    <p:extLst>
      <p:ext uri="{BB962C8B-B14F-4D97-AF65-F5344CB8AC3E}">
        <p14:creationId xmlns:p14="http://schemas.microsoft.com/office/powerpoint/2010/main" val="61246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19102-B3DB-4833-9097-27FA899CAEEC}"/>
              </a:ext>
            </a:extLst>
          </p:cNvPr>
          <p:cNvPicPr>
            <a:picLocks noChangeAspect="1"/>
          </p:cNvPicPr>
          <p:nvPr/>
        </p:nvPicPr>
        <p:blipFill>
          <a:blip r:embed="rId2"/>
          <a:stretch>
            <a:fillRect/>
          </a:stretch>
        </p:blipFill>
        <p:spPr>
          <a:xfrm>
            <a:off x="657350" y="434935"/>
            <a:ext cx="6388428" cy="3810196"/>
          </a:xfrm>
          <a:prstGeom prst="rect">
            <a:avLst/>
          </a:prstGeom>
        </p:spPr>
      </p:pic>
      <p:pic>
        <p:nvPicPr>
          <p:cNvPr id="4" name="Image 55">
            <a:extLst>
              <a:ext uri="{FF2B5EF4-FFF2-40B4-BE49-F238E27FC236}">
                <a16:creationId xmlns:a16="http://schemas.microsoft.com/office/drawing/2014/main" id="{331648F8-AC8C-4D4A-A987-A0A5299D8486}"/>
              </a:ext>
            </a:extLst>
          </p:cNvPr>
          <p:cNvPicPr/>
          <p:nvPr/>
        </p:nvPicPr>
        <p:blipFill>
          <a:blip r:embed="rId3" cstate="print"/>
          <a:stretch>
            <a:fillRect/>
          </a:stretch>
        </p:blipFill>
        <p:spPr>
          <a:xfrm>
            <a:off x="9067799" y="3312951"/>
            <a:ext cx="701040" cy="932180"/>
          </a:xfrm>
          <a:prstGeom prst="rect">
            <a:avLst/>
          </a:prstGeom>
        </p:spPr>
      </p:pic>
      <p:pic>
        <p:nvPicPr>
          <p:cNvPr id="5" name="Image 64">
            <a:extLst>
              <a:ext uri="{FF2B5EF4-FFF2-40B4-BE49-F238E27FC236}">
                <a16:creationId xmlns:a16="http://schemas.microsoft.com/office/drawing/2014/main" id="{15091474-1C69-473A-BC10-BA67569BF912}"/>
              </a:ext>
            </a:extLst>
          </p:cNvPr>
          <p:cNvPicPr/>
          <p:nvPr/>
        </p:nvPicPr>
        <p:blipFill>
          <a:blip r:embed="rId4" cstate="print"/>
          <a:stretch>
            <a:fillRect/>
          </a:stretch>
        </p:blipFill>
        <p:spPr>
          <a:xfrm>
            <a:off x="9067799" y="1873943"/>
            <a:ext cx="701040" cy="932180"/>
          </a:xfrm>
          <a:prstGeom prst="rect">
            <a:avLst/>
          </a:prstGeom>
        </p:spPr>
      </p:pic>
      <p:pic>
        <p:nvPicPr>
          <p:cNvPr id="6" name="Image 107">
            <a:extLst>
              <a:ext uri="{FF2B5EF4-FFF2-40B4-BE49-F238E27FC236}">
                <a16:creationId xmlns:a16="http://schemas.microsoft.com/office/drawing/2014/main" id="{E75ABC64-39BD-4CA4-9F2F-B4B4A0C5D218}"/>
              </a:ext>
            </a:extLst>
          </p:cNvPr>
          <p:cNvPicPr/>
          <p:nvPr/>
        </p:nvPicPr>
        <p:blipFill>
          <a:blip r:embed="rId5" cstate="print"/>
          <a:stretch>
            <a:fillRect/>
          </a:stretch>
        </p:blipFill>
        <p:spPr>
          <a:xfrm>
            <a:off x="1996440" y="4766772"/>
            <a:ext cx="701040" cy="932180"/>
          </a:xfrm>
          <a:prstGeom prst="rect">
            <a:avLst/>
          </a:prstGeom>
        </p:spPr>
      </p:pic>
      <p:pic>
        <p:nvPicPr>
          <p:cNvPr id="7" name="Image 153">
            <a:extLst>
              <a:ext uri="{FF2B5EF4-FFF2-40B4-BE49-F238E27FC236}">
                <a16:creationId xmlns:a16="http://schemas.microsoft.com/office/drawing/2014/main" id="{B0475A55-83C6-4F14-99DB-86A3252993B5}"/>
              </a:ext>
            </a:extLst>
          </p:cNvPr>
          <p:cNvPicPr/>
          <p:nvPr/>
        </p:nvPicPr>
        <p:blipFill>
          <a:blip r:embed="rId6" cstate="print"/>
          <a:stretch>
            <a:fillRect/>
          </a:stretch>
        </p:blipFill>
        <p:spPr>
          <a:xfrm>
            <a:off x="4049684" y="4766772"/>
            <a:ext cx="701040" cy="932180"/>
          </a:xfrm>
          <a:prstGeom prst="rect">
            <a:avLst/>
          </a:prstGeom>
        </p:spPr>
      </p:pic>
      <p:pic>
        <p:nvPicPr>
          <p:cNvPr id="8" name="Image 113">
            <a:extLst>
              <a:ext uri="{FF2B5EF4-FFF2-40B4-BE49-F238E27FC236}">
                <a16:creationId xmlns:a16="http://schemas.microsoft.com/office/drawing/2014/main" id="{2D666DF7-6D69-4367-8C37-D46F56FACF5B}"/>
              </a:ext>
            </a:extLst>
          </p:cNvPr>
          <p:cNvPicPr/>
          <p:nvPr/>
        </p:nvPicPr>
        <p:blipFill>
          <a:blip r:embed="rId7" cstate="print"/>
          <a:stretch>
            <a:fillRect/>
          </a:stretch>
        </p:blipFill>
        <p:spPr>
          <a:xfrm>
            <a:off x="9059485" y="542752"/>
            <a:ext cx="701040" cy="932180"/>
          </a:xfrm>
          <a:prstGeom prst="rect">
            <a:avLst/>
          </a:prstGeom>
        </p:spPr>
      </p:pic>
    </p:spTree>
    <p:extLst>
      <p:ext uri="{BB962C8B-B14F-4D97-AF65-F5344CB8AC3E}">
        <p14:creationId xmlns:p14="http://schemas.microsoft.com/office/powerpoint/2010/main" val="316684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E9059D-64BC-4123-B887-D29AA0996C4C}"/>
              </a:ext>
            </a:extLst>
          </p:cNvPr>
          <p:cNvPicPr>
            <a:picLocks noChangeAspect="1"/>
          </p:cNvPicPr>
          <p:nvPr/>
        </p:nvPicPr>
        <p:blipFill>
          <a:blip r:embed="rId2"/>
          <a:stretch>
            <a:fillRect/>
          </a:stretch>
        </p:blipFill>
        <p:spPr>
          <a:xfrm>
            <a:off x="3465211" y="0"/>
            <a:ext cx="5107290" cy="6656898"/>
          </a:xfrm>
          <a:prstGeom prst="rect">
            <a:avLst/>
          </a:prstGeom>
        </p:spPr>
      </p:pic>
    </p:spTree>
    <p:extLst>
      <p:ext uri="{BB962C8B-B14F-4D97-AF65-F5344CB8AC3E}">
        <p14:creationId xmlns:p14="http://schemas.microsoft.com/office/powerpoint/2010/main" val="282831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28B839-C383-4FC1-AEC7-607559BADFCB}"/>
              </a:ext>
            </a:extLst>
          </p:cNvPr>
          <p:cNvSpPr>
            <a:spLocks noGrp="1"/>
          </p:cNvSpPr>
          <p:nvPr>
            <p:ph type="ctrTitle"/>
          </p:nvPr>
        </p:nvSpPr>
        <p:spPr>
          <a:xfrm>
            <a:off x="552449" y="209551"/>
            <a:ext cx="10715625" cy="895350"/>
          </a:xfrm>
        </p:spPr>
        <p:txBody>
          <a:bodyPr>
            <a:normAutofit fontScale="90000"/>
          </a:bodyPr>
          <a:lstStyle/>
          <a:p>
            <a:r>
              <a:rPr lang="en-AU" dirty="0"/>
              <a:t>Who are our students @ESC?</a:t>
            </a:r>
          </a:p>
        </p:txBody>
      </p:sp>
      <p:sp>
        <p:nvSpPr>
          <p:cNvPr id="5" name="Subtitle 4">
            <a:extLst>
              <a:ext uri="{FF2B5EF4-FFF2-40B4-BE49-F238E27FC236}">
                <a16:creationId xmlns:a16="http://schemas.microsoft.com/office/drawing/2014/main" id="{03B98466-E06D-4133-A918-C998624C7FE8}"/>
              </a:ext>
            </a:extLst>
          </p:cNvPr>
          <p:cNvSpPr>
            <a:spLocks noGrp="1"/>
          </p:cNvSpPr>
          <p:nvPr>
            <p:ph type="subTitle" idx="1"/>
          </p:nvPr>
        </p:nvSpPr>
        <p:spPr>
          <a:xfrm>
            <a:off x="923926" y="1104901"/>
            <a:ext cx="9744074" cy="4152899"/>
          </a:xfrm>
        </p:spPr>
        <p:txBody>
          <a:bodyPr/>
          <a:lstStyle/>
          <a:p>
            <a:pPr algn="l"/>
            <a:r>
              <a:rPr lang="en-AU" dirty="0"/>
              <a:t>NCCD – 28% school population were captured in 2024</a:t>
            </a:r>
          </a:p>
          <a:p>
            <a:pPr algn="l"/>
            <a:endParaRPr lang="en-AU" dirty="0"/>
          </a:p>
          <a:p>
            <a:pPr algn="l"/>
            <a:r>
              <a:rPr lang="en-AU" dirty="0"/>
              <a:t> </a:t>
            </a:r>
          </a:p>
          <a:p>
            <a:pPr algn="l"/>
            <a:endParaRPr lang="en-AU" dirty="0"/>
          </a:p>
          <a:p>
            <a:pPr algn="l"/>
            <a:endParaRPr lang="en-AU" dirty="0"/>
          </a:p>
          <a:p>
            <a:pPr algn="l"/>
            <a:endParaRPr lang="en-AU" dirty="0"/>
          </a:p>
        </p:txBody>
      </p:sp>
      <p:pic>
        <p:nvPicPr>
          <p:cNvPr id="9" name="Picture 8">
            <a:extLst>
              <a:ext uri="{FF2B5EF4-FFF2-40B4-BE49-F238E27FC236}">
                <a16:creationId xmlns:a16="http://schemas.microsoft.com/office/drawing/2014/main" id="{A0E26639-EFBF-4FFB-992E-4F461BBD7B05}"/>
              </a:ext>
            </a:extLst>
          </p:cNvPr>
          <p:cNvPicPr>
            <a:picLocks noChangeAspect="1"/>
          </p:cNvPicPr>
          <p:nvPr/>
        </p:nvPicPr>
        <p:blipFill>
          <a:blip r:embed="rId2"/>
          <a:stretch>
            <a:fillRect/>
          </a:stretch>
        </p:blipFill>
        <p:spPr>
          <a:xfrm>
            <a:off x="3063903" y="1600200"/>
            <a:ext cx="5499072" cy="4819650"/>
          </a:xfrm>
          <a:prstGeom prst="rect">
            <a:avLst/>
          </a:prstGeom>
        </p:spPr>
      </p:pic>
    </p:spTree>
    <p:extLst>
      <p:ext uri="{BB962C8B-B14F-4D97-AF65-F5344CB8AC3E}">
        <p14:creationId xmlns:p14="http://schemas.microsoft.com/office/powerpoint/2010/main" val="391086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2222-E75A-43C2-9FD3-26C34BAFD9EB}"/>
              </a:ext>
            </a:extLst>
          </p:cNvPr>
          <p:cNvSpPr>
            <a:spLocks noGrp="1"/>
          </p:cNvSpPr>
          <p:nvPr>
            <p:ph type="title"/>
          </p:nvPr>
        </p:nvSpPr>
        <p:spPr>
          <a:xfrm>
            <a:off x="390525" y="266700"/>
            <a:ext cx="10956925" cy="762001"/>
          </a:xfrm>
        </p:spPr>
        <p:txBody>
          <a:bodyPr>
            <a:normAutofit/>
          </a:bodyPr>
          <a:lstStyle/>
          <a:p>
            <a:r>
              <a:rPr lang="en-AU" sz="4000" dirty="0">
                <a:latin typeface="Calibri" panose="020F0502020204030204" pitchFamily="34" charset="0"/>
                <a:cs typeface="Calibri" panose="020F0502020204030204" pitchFamily="34" charset="0"/>
              </a:rPr>
              <a:t>Referral meetings </a:t>
            </a:r>
          </a:p>
        </p:txBody>
      </p:sp>
      <p:graphicFrame>
        <p:nvGraphicFramePr>
          <p:cNvPr id="4" name="Table 3">
            <a:extLst>
              <a:ext uri="{FF2B5EF4-FFF2-40B4-BE49-F238E27FC236}">
                <a16:creationId xmlns:a16="http://schemas.microsoft.com/office/drawing/2014/main" id="{D03ED275-2BAC-42AE-B698-B2D5658FEDBF}"/>
              </a:ext>
            </a:extLst>
          </p:cNvPr>
          <p:cNvGraphicFramePr>
            <a:graphicFrameLocks noGrp="1"/>
          </p:cNvGraphicFramePr>
          <p:nvPr>
            <p:extLst>
              <p:ext uri="{D42A27DB-BD31-4B8C-83A1-F6EECF244321}">
                <p14:modId xmlns:p14="http://schemas.microsoft.com/office/powerpoint/2010/main" val="1613920745"/>
              </p:ext>
            </p:extLst>
          </p:nvPr>
        </p:nvGraphicFramePr>
        <p:xfrm>
          <a:off x="1066800" y="1152525"/>
          <a:ext cx="9791701" cy="4876800"/>
        </p:xfrm>
        <a:graphic>
          <a:graphicData uri="http://schemas.openxmlformats.org/drawingml/2006/table">
            <a:tbl>
              <a:tblPr firstRow="1" firstCol="1" bandRow="1"/>
              <a:tblGrid>
                <a:gridCol w="3188083">
                  <a:extLst>
                    <a:ext uri="{9D8B030D-6E8A-4147-A177-3AD203B41FA5}">
                      <a16:colId xmlns:a16="http://schemas.microsoft.com/office/drawing/2014/main" val="476255913"/>
                    </a:ext>
                  </a:extLst>
                </a:gridCol>
                <a:gridCol w="3282855">
                  <a:extLst>
                    <a:ext uri="{9D8B030D-6E8A-4147-A177-3AD203B41FA5}">
                      <a16:colId xmlns:a16="http://schemas.microsoft.com/office/drawing/2014/main" val="2813773902"/>
                    </a:ext>
                  </a:extLst>
                </a:gridCol>
                <a:gridCol w="3320763">
                  <a:extLst>
                    <a:ext uri="{9D8B030D-6E8A-4147-A177-3AD203B41FA5}">
                      <a16:colId xmlns:a16="http://schemas.microsoft.com/office/drawing/2014/main" val="3839498248"/>
                    </a:ext>
                  </a:extLst>
                </a:gridCol>
              </a:tblGrid>
              <a:tr h="259601">
                <a:tc>
                  <a:txBody>
                    <a:bodyPr/>
                    <a:lstStyle/>
                    <a:p>
                      <a:pPr algn="ctr">
                        <a:lnSpc>
                          <a:spcPct val="107000"/>
                        </a:lnSpc>
                        <a:spcAft>
                          <a:spcPts val="800"/>
                        </a:spcAft>
                      </a:pPr>
                      <a:r>
                        <a:rPr lang="en-AU" sz="1300" b="1">
                          <a:effectLst/>
                          <a:latin typeface="Arial" panose="020B0604020202020204" pitchFamily="34" charset="0"/>
                          <a:ea typeface="DengXian" panose="02010600030101010101" pitchFamily="2" charset="-122"/>
                          <a:cs typeface="Times New Roman" panose="02020603050405020304" pitchFamily="18" charset="0"/>
                        </a:rPr>
                        <a:t>Pre-Meeting</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a:lnSpc>
                          <a:spcPct val="107000"/>
                        </a:lnSpc>
                        <a:spcAft>
                          <a:spcPts val="800"/>
                        </a:spcAft>
                      </a:pPr>
                      <a:r>
                        <a:rPr lang="en-AU" sz="1300" b="1">
                          <a:solidFill>
                            <a:srgbClr val="000000"/>
                          </a:solidFill>
                          <a:effectLst/>
                          <a:latin typeface="Arial" panose="020B0604020202020204" pitchFamily="34" charset="0"/>
                          <a:ea typeface="DengXian" panose="02010600030101010101" pitchFamily="2" charset="-122"/>
                          <a:cs typeface="Times New Roman" panose="02020603050405020304" pitchFamily="18" charset="0"/>
                        </a:rPr>
                        <a:t>SST Meeting</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AU" sz="1300" b="1">
                          <a:solidFill>
                            <a:srgbClr val="000000"/>
                          </a:solidFill>
                          <a:effectLst/>
                          <a:latin typeface="Arial" panose="020B0604020202020204" pitchFamily="34" charset="0"/>
                          <a:ea typeface="DengXian" panose="02010600030101010101" pitchFamily="2" charset="-122"/>
                          <a:cs typeface="Times New Roman" panose="02020603050405020304" pitchFamily="18" charset="0"/>
                        </a:rPr>
                        <a:t>Post Meeting</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800118749"/>
                  </a:ext>
                </a:extLst>
              </a:tr>
              <a:tr h="4617199">
                <a:tc>
                  <a:txBody>
                    <a:bodyPr/>
                    <a:lstStyle/>
                    <a:p>
                      <a:pPr>
                        <a:lnSpc>
                          <a:spcPct val="107000"/>
                        </a:lnSpc>
                        <a:spcAft>
                          <a:spcPts val="800"/>
                        </a:spcAft>
                      </a:pP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Observed the student and initiated anecdotal recordkeeping and data collection.</a:t>
                      </a: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Class teacher has checked OneSchool for previous referrals, reports and plans</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(Check – under Support – Referrals &amp; Report’s and Sensitive case records)</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Class teacher has checked that the student has a current PLP</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Class teacher has consulted with support team staff who are already engaged with the student</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Class teacher has discussed student with STLN and/or relevant DP/HOD</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Sought input on students’ previous history (OneSchool, files, previous teacher/s)</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Parent/carer contacted to obtain background information and discuss SST meeting process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Is the student accessing external/outside of school support?</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Request a hearing &amp; vision test and obtained results from parents/carers</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If concerns persist after implementing the recommended strategies, please refer to </a:t>
                      </a:r>
                      <a:r>
                        <a:rPr lang="en-AU" sz="900" b="1" dirty="0">
                          <a:effectLst/>
                          <a:latin typeface="Arial" panose="020B0604020202020204" pitchFamily="34" charset="0"/>
                          <a:ea typeface="DengXian" panose="02010600030101010101" pitchFamily="2" charset="-122"/>
                          <a:cs typeface="Times New Roman" panose="02020603050405020304" pitchFamily="18" charset="0"/>
                        </a:rPr>
                        <a:t>SST process</a:t>
                      </a:r>
                      <a:r>
                        <a:rPr lang="en-AU" sz="900" dirty="0">
                          <a:effectLst/>
                          <a:latin typeface="Arial" panose="020B0604020202020204" pitchFamily="34" charset="0"/>
                          <a:ea typeface="DengXian" panose="02010600030101010101" pitchFamily="2" charset="-122"/>
                          <a:cs typeface="Times New Roman" panose="02020603050405020304" pitchFamily="18" charset="0"/>
                        </a:rPr>
                        <a:t> and complete </a:t>
                      </a:r>
                      <a:r>
                        <a:rPr lang="en-AU" sz="900" b="1" dirty="0">
                          <a:effectLst/>
                          <a:latin typeface="Arial" panose="020B0604020202020204" pitchFamily="34" charset="0"/>
                          <a:ea typeface="DengXian" panose="02010600030101010101" pitchFamily="2" charset="-122"/>
                          <a:cs typeface="Times New Roman" panose="02020603050405020304" pitchFamily="18" charset="0"/>
                        </a:rPr>
                        <a:t>SST referral form</a:t>
                      </a:r>
                      <a:r>
                        <a:rPr lang="en-AU" sz="900" dirty="0">
                          <a:effectLst/>
                          <a:latin typeface="Arial" panose="020B0604020202020204" pitchFamily="34" charset="0"/>
                          <a:ea typeface="DengXian" panose="02010600030101010101" pitchFamily="2" charset="-122"/>
                          <a:cs typeface="Times New Roman" panose="02020603050405020304" pitchFamily="18" charset="0"/>
                        </a:rPr>
                        <a:t>.</a:t>
                      </a: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800">
                          <a:effectLst/>
                          <a:latin typeface="Arial" panose="020B0604020202020204" pitchFamily="34" charset="0"/>
                          <a:ea typeface="DengXian" panose="02010600030101010101" pitchFamily="2" charset="-122"/>
                          <a:cs typeface="Times New Roman" panose="02020603050405020304" pitchFamily="18" charset="0"/>
                        </a:rPr>
                        <a:t> </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a:effectLst/>
                          <a:latin typeface="Arial" panose="020B0604020202020204" pitchFamily="34" charset="0"/>
                          <a:ea typeface="DengXian" panose="02010600030101010101" pitchFamily="2" charset="-122"/>
                          <a:cs typeface="Times New Roman" panose="02020603050405020304" pitchFamily="18" charset="0"/>
                        </a:rPr>
                        <a:t>Head of Department Inclusion receives referral form via SST Referral Process</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a:effectLst/>
                          <a:latin typeface="Arial" panose="020B0604020202020204" pitchFamily="34" charset="0"/>
                          <a:ea typeface="DengXian" panose="02010600030101010101" pitchFamily="2" charset="-122"/>
                          <a:cs typeface="Times New Roman" panose="02020603050405020304" pitchFamily="18" charset="0"/>
                        </a:rPr>
                        <a:t>Head of Department Inclusion adds to SST meeting agenda</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a:effectLst/>
                          <a:latin typeface="Arial" panose="020B0604020202020204" pitchFamily="34" charset="0"/>
                          <a:ea typeface="DengXian" panose="02010600030101010101" pitchFamily="2" charset="-122"/>
                          <a:cs typeface="Times New Roman" panose="02020603050405020304" pitchFamily="18" charset="0"/>
                        </a:rPr>
                        <a:t>Referral discussed at SST team</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a:effectLst/>
                          <a:latin typeface="Arial" panose="020B0604020202020204" pitchFamily="34" charset="0"/>
                          <a:ea typeface="DengXian" panose="02010600030101010101" pitchFamily="2" charset="-122"/>
                          <a:cs typeface="Times New Roman" panose="02020603050405020304" pitchFamily="18" charset="0"/>
                        </a:rPr>
                        <a:t>Key actions and support decided upon</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a:effectLst/>
                          <a:latin typeface="Arial" panose="020B0604020202020204" pitchFamily="34" charset="0"/>
                          <a:ea typeface="DengXian" panose="02010600030101010101" pitchFamily="2" charset="-122"/>
                          <a:cs typeface="Times New Roman" panose="02020603050405020304" pitchFamily="18" charset="0"/>
                        </a:rPr>
                        <a:t>Case Manager assigned, see </a:t>
                      </a:r>
                      <a:r>
                        <a:rPr lang="en-AU" sz="900" b="1">
                          <a:effectLst/>
                          <a:latin typeface="Arial" panose="020B0604020202020204" pitchFamily="34" charset="0"/>
                          <a:ea typeface="DengXian" panose="02010600030101010101" pitchFamily="2" charset="-122"/>
                          <a:cs typeface="Times New Roman" panose="02020603050405020304" pitchFamily="18" charset="0"/>
                        </a:rPr>
                        <a:t>ESC Case Management Process</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a:effectLst/>
                          <a:latin typeface="Arial" panose="020B0604020202020204" pitchFamily="34" charset="0"/>
                          <a:ea typeface="DengXian" panose="02010600030101010101" pitchFamily="2" charset="-122"/>
                          <a:cs typeface="Times New Roman" panose="02020603050405020304" pitchFamily="18" charset="0"/>
                        </a:rPr>
                        <a:t>Email sent to students’ classroom teachers by SST delegate </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a:effectLst/>
                          <a:latin typeface="Arial" panose="020B0604020202020204" pitchFamily="34" charset="0"/>
                          <a:ea typeface="DengXian" panose="02010600030101010101" pitchFamily="2" charset="-122"/>
                          <a:cs typeface="Times New Roman" panose="02020603050405020304" pitchFamily="18" charset="0"/>
                        </a:rPr>
                        <a:t>Details recorded in One School – SST Dashboard OneSchool</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p>
                      <a:pPr marL="457200">
                        <a:lnSpc>
                          <a:spcPct val="107000"/>
                        </a:lnSpc>
                        <a:spcAft>
                          <a:spcPts val="800"/>
                        </a:spcAft>
                      </a:pPr>
                      <a:r>
                        <a:rPr lang="en-AU" sz="800">
                          <a:effectLst/>
                          <a:latin typeface="Arial" panose="020B0604020202020204" pitchFamily="34" charset="0"/>
                          <a:ea typeface="DengXian" panose="02010600030101010101" pitchFamily="2" charset="-122"/>
                          <a:cs typeface="Times New Roman" panose="02020603050405020304" pitchFamily="18" charset="0"/>
                        </a:rPr>
                        <a:t> </a:t>
                      </a:r>
                      <a:endParaRPr lang="en-AU" sz="800">
                        <a:effectLst/>
                        <a:latin typeface="Calibri" panose="020F0502020204030204" pitchFamily="34" charset="0"/>
                        <a:ea typeface="DengXian" panose="02010600030101010101" pitchFamily="2" charset="-122"/>
                        <a:cs typeface="Times New Roman" panose="02020603050405020304" pitchFamily="18"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Key actions recorded on OneSchool and minutes enacted by relevant staff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Assigned Case Manager to contact parents</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If required, assessments and reports completed, behaviour plans developed by key staff members</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Implementation of strategies</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Assigned Case Manager to conduct regular check ins between specialist staff, classroom teachers and student</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Review of data to inform student progress</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Documentation of case review</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AU" sz="900" dirty="0">
                          <a:effectLst/>
                          <a:latin typeface="Arial" panose="020B0604020202020204" pitchFamily="34" charset="0"/>
                          <a:ea typeface="DengXian" panose="02010600030101010101" pitchFamily="2" charset="-122"/>
                          <a:cs typeface="Times New Roman" panose="02020603050405020304" pitchFamily="18" charset="0"/>
                        </a:rPr>
                        <a:t>Add any updates to SST meeting agenda</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AU" sz="800" dirty="0">
                          <a:effectLst/>
                          <a:latin typeface="Arial" panose="020B0604020202020204" pitchFamily="34" charset="0"/>
                          <a:ea typeface="DengXian" panose="02010600030101010101" pitchFamily="2" charset="-122"/>
                          <a:cs typeface="Times New Roman" panose="02020603050405020304" pitchFamily="18" charset="0"/>
                        </a:rPr>
                        <a:t> </a:t>
                      </a:r>
                      <a:endParaRPr lang="en-AU" sz="800" dirty="0">
                        <a:effectLst/>
                        <a:latin typeface="Calibri" panose="020F0502020204030204" pitchFamily="34" charset="0"/>
                        <a:ea typeface="DengXian" panose="02010600030101010101" pitchFamily="2" charset="-122"/>
                        <a:cs typeface="Times New Roman" panose="02020603050405020304" pitchFamily="18" charset="0"/>
                      </a:endParaRPr>
                    </a:p>
                  </a:txBody>
                  <a:tcPr marL="50633" marR="50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03468"/>
                  </a:ext>
                </a:extLst>
              </a:tr>
            </a:tbl>
          </a:graphicData>
        </a:graphic>
      </p:graphicFrame>
    </p:spTree>
    <p:extLst>
      <p:ext uri="{BB962C8B-B14F-4D97-AF65-F5344CB8AC3E}">
        <p14:creationId xmlns:p14="http://schemas.microsoft.com/office/powerpoint/2010/main" val="276582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2222-E75A-43C2-9FD3-26C34BAFD9EB}"/>
              </a:ext>
            </a:extLst>
          </p:cNvPr>
          <p:cNvSpPr>
            <a:spLocks noGrp="1"/>
          </p:cNvSpPr>
          <p:nvPr>
            <p:ph type="title"/>
          </p:nvPr>
        </p:nvSpPr>
        <p:spPr>
          <a:xfrm>
            <a:off x="161541" y="514350"/>
            <a:ext cx="11185909" cy="923925"/>
          </a:xfrm>
        </p:spPr>
        <p:txBody>
          <a:bodyPr>
            <a:normAutofit/>
          </a:bodyPr>
          <a:lstStyle/>
          <a:p>
            <a:r>
              <a:rPr lang="en-AU" sz="4000" dirty="0">
                <a:latin typeface="Calibri" panose="020F0502020204030204" pitchFamily="34" charset="0"/>
                <a:cs typeface="Calibri" panose="020F0502020204030204" pitchFamily="34" charset="0"/>
              </a:rPr>
              <a:t>Referral to our Student Support Team</a:t>
            </a:r>
          </a:p>
        </p:txBody>
      </p:sp>
      <p:sp>
        <p:nvSpPr>
          <p:cNvPr id="8" name="Content Placeholder 2">
            <a:extLst>
              <a:ext uri="{FF2B5EF4-FFF2-40B4-BE49-F238E27FC236}">
                <a16:creationId xmlns:a16="http://schemas.microsoft.com/office/drawing/2014/main" id="{8990F7B3-5F18-46ED-9CCB-6E425FA16F86}"/>
              </a:ext>
            </a:extLst>
          </p:cNvPr>
          <p:cNvSpPr txBox="1">
            <a:spLocks/>
          </p:cNvSpPr>
          <p:nvPr/>
        </p:nvSpPr>
        <p:spPr>
          <a:xfrm>
            <a:off x="161541" y="1733175"/>
            <a:ext cx="5339054" cy="4750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sz="2200" b="1" dirty="0">
                <a:solidFill>
                  <a:srgbClr val="002060"/>
                </a:solidFill>
                <a:latin typeface="Calibri Light" panose="020F0302020204030204" pitchFamily="34" charset="0"/>
                <a:cs typeface="Calibri Light" panose="020F0302020204030204" pitchFamily="34" charset="0"/>
              </a:rPr>
              <a:t>The purpose of a referral is to collaborate &amp; case manage with other professionals (e.g. </a:t>
            </a:r>
            <a:r>
              <a:rPr lang="en-AU" sz="2200" b="1" dirty="0" err="1">
                <a:solidFill>
                  <a:srgbClr val="002060"/>
                </a:solidFill>
                <a:latin typeface="Calibri Light" panose="020F0302020204030204" pitchFamily="34" charset="0"/>
                <a:cs typeface="Calibri Light" panose="020F0302020204030204" pitchFamily="34" charset="0"/>
              </a:rPr>
              <a:t>HoSeS</a:t>
            </a:r>
            <a:r>
              <a:rPr lang="en-AU" sz="2200" b="1" dirty="0">
                <a:solidFill>
                  <a:srgbClr val="002060"/>
                </a:solidFill>
                <a:latin typeface="Calibri Light" panose="020F0302020204030204" pitchFamily="34" charset="0"/>
                <a:cs typeface="Calibri Light" panose="020F0302020204030204" pitchFamily="34" charset="0"/>
              </a:rPr>
              <a:t>, GO, SLP, Support Teachers, AVTs); not to hand over responsibility from classroom teacher to other staff.</a:t>
            </a:r>
          </a:p>
          <a:p>
            <a:endParaRPr lang="en-AU" sz="1050" b="1" dirty="0">
              <a:solidFill>
                <a:srgbClr val="002060"/>
              </a:solidFill>
              <a:latin typeface="Calibri Light" panose="020F0302020204030204" pitchFamily="34" charset="0"/>
              <a:cs typeface="Calibri Light" panose="020F0302020204030204" pitchFamily="34" charset="0"/>
            </a:endParaRPr>
          </a:p>
          <a:p>
            <a:endParaRPr lang="en-AU" sz="1000" b="1" dirty="0">
              <a:solidFill>
                <a:srgbClr val="002060"/>
              </a:solidFill>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C220F0A7-BAD1-4194-B89F-C1BEBADD289C}"/>
              </a:ext>
            </a:extLst>
          </p:cNvPr>
          <p:cNvPicPr>
            <a:picLocks noChangeAspect="1"/>
          </p:cNvPicPr>
          <p:nvPr/>
        </p:nvPicPr>
        <p:blipFill>
          <a:blip r:embed="rId2"/>
          <a:stretch>
            <a:fillRect/>
          </a:stretch>
        </p:blipFill>
        <p:spPr>
          <a:xfrm>
            <a:off x="6619875" y="1438275"/>
            <a:ext cx="3600450" cy="4666466"/>
          </a:xfrm>
          <a:prstGeom prst="rect">
            <a:avLst/>
          </a:prstGeom>
        </p:spPr>
      </p:pic>
    </p:spTree>
    <p:extLst>
      <p:ext uri="{BB962C8B-B14F-4D97-AF65-F5344CB8AC3E}">
        <p14:creationId xmlns:p14="http://schemas.microsoft.com/office/powerpoint/2010/main" val="242331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E83EF-4701-44BE-B043-993B2487A0D9}"/>
              </a:ext>
            </a:extLst>
          </p:cNvPr>
          <p:cNvSpPr>
            <a:spLocks noGrp="1"/>
          </p:cNvSpPr>
          <p:nvPr>
            <p:ph type="title"/>
          </p:nvPr>
        </p:nvSpPr>
        <p:spPr/>
        <p:txBody>
          <a:bodyPr/>
          <a:lstStyle/>
          <a:p>
            <a:r>
              <a:rPr lang="en-AU" dirty="0">
                <a:latin typeface="Calibri" panose="020F0502020204030204" pitchFamily="34" charset="0"/>
                <a:cs typeface="Calibri" panose="020F0502020204030204" pitchFamily="34" charset="0"/>
              </a:rPr>
              <a:t>Share point</a:t>
            </a:r>
          </a:p>
        </p:txBody>
      </p:sp>
      <p:pic>
        <p:nvPicPr>
          <p:cNvPr id="6" name="Picture 5">
            <a:extLst>
              <a:ext uri="{FF2B5EF4-FFF2-40B4-BE49-F238E27FC236}">
                <a16:creationId xmlns:a16="http://schemas.microsoft.com/office/drawing/2014/main" id="{4ACFE58A-7739-4797-9421-A6279EFAC8BD}"/>
              </a:ext>
            </a:extLst>
          </p:cNvPr>
          <p:cNvPicPr>
            <a:picLocks noChangeAspect="1"/>
          </p:cNvPicPr>
          <p:nvPr/>
        </p:nvPicPr>
        <p:blipFill rotWithShape="1">
          <a:blip r:embed="rId2"/>
          <a:srcRect l="1719" t="19584" r="9454" b="5324"/>
          <a:stretch/>
        </p:blipFill>
        <p:spPr>
          <a:xfrm>
            <a:off x="959643" y="1371601"/>
            <a:ext cx="10272713" cy="4884884"/>
          </a:xfrm>
          <a:prstGeom prst="rect">
            <a:avLst/>
          </a:prstGeom>
        </p:spPr>
      </p:pic>
      <p:sp>
        <p:nvSpPr>
          <p:cNvPr id="7" name="Oval 6">
            <a:extLst>
              <a:ext uri="{FF2B5EF4-FFF2-40B4-BE49-F238E27FC236}">
                <a16:creationId xmlns:a16="http://schemas.microsoft.com/office/drawing/2014/main" id="{E2FDAA61-1C0C-4A58-8CB6-7620A531A346}"/>
              </a:ext>
            </a:extLst>
          </p:cNvPr>
          <p:cNvSpPr/>
          <p:nvPr/>
        </p:nvSpPr>
        <p:spPr>
          <a:xfrm>
            <a:off x="3943351" y="4829175"/>
            <a:ext cx="1952624" cy="485775"/>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5440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9181-8EE9-47D3-A243-3AC489CB7164}"/>
              </a:ext>
            </a:extLst>
          </p:cNvPr>
          <p:cNvSpPr>
            <a:spLocks noGrp="1"/>
          </p:cNvSpPr>
          <p:nvPr>
            <p:ph type="title"/>
          </p:nvPr>
        </p:nvSpPr>
        <p:spPr/>
        <p:txBody>
          <a:bodyPr/>
          <a:lstStyle/>
          <a:p>
            <a:r>
              <a:rPr lang="en-AU" dirty="0"/>
              <a:t>One School	</a:t>
            </a:r>
          </a:p>
        </p:txBody>
      </p:sp>
      <p:pic>
        <p:nvPicPr>
          <p:cNvPr id="7" name="Picture 6">
            <a:extLst>
              <a:ext uri="{FF2B5EF4-FFF2-40B4-BE49-F238E27FC236}">
                <a16:creationId xmlns:a16="http://schemas.microsoft.com/office/drawing/2014/main" id="{A6D47335-F479-44F4-A94F-A1D0A56C35A7}"/>
              </a:ext>
            </a:extLst>
          </p:cNvPr>
          <p:cNvPicPr>
            <a:picLocks noChangeAspect="1"/>
          </p:cNvPicPr>
          <p:nvPr/>
        </p:nvPicPr>
        <p:blipFill rotWithShape="1">
          <a:blip r:embed="rId2"/>
          <a:srcRect l="860" t="14860" r="4530" b="9445"/>
          <a:stretch/>
        </p:blipFill>
        <p:spPr>
          <a:xfrm>
            <a:off x="707231" y="1365781"/>
            <a:ext cx="10777538" cy="4850338"/>
          </a:xfrm>
          <a:prstGeom prst="rect">
            <a:avLst/>
          </a:prstGeom>
        </p:spPr>
      </p:pic>
      <p:sp>
        <p:nvSpPr>
          <p:cNvPr id="5" name="Oval 4">
            <a:extLst>
              <a:ext uri="{FF2B5EF4-FFF2-40B4-BE49-F238E27FC236}">
                <a16:creationId xmlns:a16="http://schemas.microsoft.com/office/drawing/2014/main" id="{404EEBE9-6348-4021-B9B9-5D8A5AB0EEFE}"/>
              </a:ext>
            </a:extLst>
          </p:cNvPr>
          <p:cNvSpPr/>
          <p:nvPr/>
        </p:nvSpPr>
        <p:spPr>
          <a:xfrm>
            <a:off x="552450" y="3848100"/>
            <a:ext cx="3028950" cy="88582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63012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502</TotalTime>
  <Words>694</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Wingdings</vt:lpstr>
      <vt:lpstr>Wingdings 3</vt:lpstr>
      <vt:lpstr>Office Theme</vt:lpstr>
      <vt:lpstr>Student Support  at Earnshaw State College in 2025</vt:lpstr>
      <vt:lpstr>Student Support Team</vt:lpstr>
      <vt:lpstr>PowerPoint Presentation</vt:lpstr>
      <vt:lpstr>PowerPoint Presentation</vt:lpstr>
      <vt:lpstr>Who are our students @ESC?</vt:lpstr>
      <vt:lpstr>Referral meetings </vt:lpstr>
      <vt:lpstr>Referral to our Student Support Team</vt:lpstr>
      <vt:lpstr>Share point</vt:lpstr>
      <vt:lpstr>One School </vt:lpstr>
      <vt:lpstr>Hierarchy of Support from our Student Support Team</vt:lpstr>
      <vt:lpstr>PowerPoint Presentation</vt:lpstr>
      <vt:lpstr>PowerPoint Presentation</vt:lpstr>
      <vt:lpstr>PowerPoint Presentation</vt:lpstr>
      <vt:lpstr>Know your students…</vt:lpstr>
      <vt:lpstr>PowerPoint Presentation</vt:lpstr>
      <vt:lpstr>Health &amp; Medical Management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 Speedy</dc:creator>
  <cp:lastModifiedBy>SPEEDY, Meagan (maspe0)</cp:lastModifiedBy>
  <cp:revision>41</cp:revision>
  <cp:lastPrinted>2025-01-21T21:03:15Z</cp:lastPrinted>
  <dcterms:created xsi:type="dcterms:W3CDTF">2024-03-09T04:20:35Z</dcterms:created>
  <dcterms:modified xsi:type="dcterms:W3CDTF">2025-01-29T10:23:01Z</dcterms:modified>
</cp:coreProperties>
</file>