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3F4F0-FAB3-4722-AD92-AF0B75F6B9FF}" v="101" dt="2025-02-10T11:36:40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658" autoAdjust="0"/>
  </p:normalViewPr>
  <p:slideViewPr>
    <p:cSldViewPr snapToGrid="0">
      <p:cViewPr varScale="1">
        <p:scale>
          <a:sx n="54" d="100"/>
          <a:sy n="54" d="100"/>
        </p:scale>
        <p:origin x="11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F386A-6553-4BA8-8D23-8E1E93457F49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C307E-5556-40AD-B84F-37F3645BC0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71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With everything that teachers currently have to deal with, such as workload, parents,</a:t>
            </a:r>
            <a:r>
              <a:rPr lang="en-AU" baseline="0" dirty="0"/>
              <a:t> deadlines and</a:t>
            </a:r>
            <a:r>
              <a:rPr lang="en-AU" dirty="0"/>
              <a:t> student</a:t>
            </a:r>
            <a:r>
              <a:rPr lang="en-AU" baseline="0" dirty="0"/>
              <a:t> behaviour, it can be really difficult to find the time and motivation to know how to focus and to be mindful in a classroom environment. 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C307E-5556-40AD-B84F-37F3645BC02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8279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Prioritise your health to be the best teacher you can be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 Self-Care: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Exercise regularly (even short walks)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Prioritize sleep and rest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Fitness Passport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Mental Self-Care: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mindfulness or meditation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Take time for hobbies </a:t>
            </a:r>
            <a:r>
              <a:rPr lang="en-AU" sz="1200" ker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relaxation</a:t>
            </a:r>
            <a:endParaRPr lang="en-AU" dirty="0">
              <a:effectLst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Focus on daily habits that nurture mental and emotional health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Talk to professionals (GP, Psychologist, Counsellor, EAP/Lifeworks)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 Support: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Build a support network of friends, family, and colleagues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Attend social events or teacher support groups to share experiences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C307E-5556-40AD-B84F-37F3645BC02D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5767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35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Emotional Resilience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Positive Mindset: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Focus on what is going well in your classroom, not just challenges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Coping Mechanisms: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techniques like deep breathing, journaling, or speaking to a medical practitioner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Participate in wellness activities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 routines for yourself and your class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Emotional Regulation: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 to identify and manage stress triggers before they escalate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C307E-5556-40AD-B84F-37F3645BC02D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768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35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Seek Professional Development and Support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Ongoing Professional Development: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Attend workshops on classroom management, stress reduction, and well-being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Supervision and Mentoring: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 with experienced mentors for advice and guidance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Employee Assistance Programs (EAP):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Take advantage of any available counselling and mental health support programs offered by the department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C307E-5556-40AD-B84F-37F3645BC02D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5709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35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from the School Environment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Collaborative Work Culture: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Foster teamwork and a sense of community with colleagues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AU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Administrative Support: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A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Advocate for reasonable workload expectations and adequate resources, collaborate with colleagues, ask for help</a:t>
            </a:r>
            <a:endParaRPr lang="en-AU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C307E-5556-40AD-B84F-37F3645BC02D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461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C307E-5556-40AD-B84F-37F3645BC02D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8212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03396-E811-38FD-18A2-0DFBE40A8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2531D1-624A-30D0-0243-083E87477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4E6F4-D7FC-F9E8-58BC-3F8D74A0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F2ACB-68AB-0D6D-59B3-53CF40FA2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65959-93B2-D36D-5483-054D73091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1759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F96EE-3142-A6F0-17AC-899AE9E7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45709-A357-5435-D188-5EFA79BD9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C7E0E-F3A8-CCB9-FD14-2EED2B239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6A927-743E-C5E4-B0AD-CFE6756F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B4EF2-30B8-5CBF-63AC-8008F5860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246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68C58-042C-5F5E-ADA0-83083985F1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9D20B-7783-F4D5-FD2C-9FCB97205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84708-CEA2-544F-F756-CEFEF88C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8A17A-B56C-F2EE-795F-7574D5ECA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B483B-21AE-1B57-F2DC-C7E7B73DA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330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37D65-61A6-C1F6-CE8D-84B9F6754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E482D-8584-1ACC-92C5-0CCD7D287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8A0C4-79A9-7034-F5F0-FC2FC442E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23A08-6BFE-534B-F2CF-2D84F1835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6AF22-3EB7-E89B-E22F-45A5927D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815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F9C51-E82C-CAD1-97CE-344C0309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1ACB63-C8CF-3CFF-E5BB-55E8F3E38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B716B-1CF6-89F8-58CF-4A088F1C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792C2-24D0-55A4-A1F7-6A70A87B1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8D50B-1555-829E-7C85-153BD93E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537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0776F-EF25-7942-6053-825F13F8B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194A4-8273-022B-FF07-EFC077760A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D6747-4F2F-CC54-D9E8-69BA3DDC0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D240A4-0D7D-0F23-0E70-75E917CB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92449-C81F-B628-7919-FBC5F31A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515D8-42A7-82B1-9F4C-BF220A33E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286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9EA82-8F43-EAAA-1376-70856331B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9FF91-3DBE-3C29-23C4-5FCC0457D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B54B5D-BA9A-9035-47BC-F29FD1A64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41024-18BC-C5E1-9E1E-1883AEC081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8872CC-D98E-D729-65B5-AC94461A1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541FE8-6B18-29D1-7771-B035ADDB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23B920-6820-CD6C-A03E-ED4D41D82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20EC98-4A3D-36E7-2615-6F5A84FDC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673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7F253-0228-44E0-ECE4-3CC68585E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6CABE-44A9-B4DC-F397-68F0EC326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2BF290-8A82-E886-7B29-FB3A0B30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DEF6D7-222B-52B0-506E-9091B29D2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842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A13526-B7AA-DB6A-1571-C04D09F72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8B6422-C725-6BC7-A370-2A4A946F2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0597D-A374-AD87-8958-5EA6649B6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361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F5F29-9621-68B0-F8F8-9B168EBE5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040E8-60C5-246E-82AA-78CAA59BC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9C8A0C-A863-718B-6339-2D4951CDB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7AE98-CCAC-6055-23B8-E918B7506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2EC94-2A83-7DB6-09DA-73A72AAC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DAEC6-7D4E-228E-8B24-34ED6D68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349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FBCC0-B92D-CF56-0099-84873B69C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A16B48-5989-AC34-D833-2A40DF00F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664B6F-E07A-59FF-F6A3-8C9ACA520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DE553-3FD4-C899-D99C-3C30DE679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123C2-B3DF-F272-18DA-81304EA56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098485-1824-D059-7D62-E1CE8EEDB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96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B94F47-106C-2E5F-B8EB-796B8525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7C516-970E-655E-4339-D3837C1D3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AD7EB-72C6-B595-69E4-1DFE9C2CE5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D2A47-F364-4D2F-81AA-0CBCAD1D6496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92A57-1B0A-F5A9-4896-D8CDC69E2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36D74-DEF5-2222-9C48-00188E3F5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D3EE2-CB87-44A0-9997-622BEA75B5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027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intranet.qed.qld.gov.au/Services/HumanResources/payrollhr/healthwellbeing/staffwellbeing/Pages/staff-mental-health-strategy.aspx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intranet.qed.qld.gov.au/Services/HumanResources/payrollhr/healthwellbeing/staffwellbeing/Pages/fitness-passport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ingplace.eq.edu.au/cx/resources/file/f5ba5f0c-ea18-43c5-8d50-b83fedfaf356/1/index.html" TargetMode="External"/><Relationship Id="rId5" Type="http://schemas.openxmlformats.org/officeDocument/2006/relationships/hyperlink" Target="https://intranet.qed.qld.gov.au/Services/HumanResources/payrollhr/healthwellbeing/staffwellbeing/Pages/stress-reduction-and-wellbeing.aspx" TargetMode="External"/><Relationship Id="rId4" Type="http://schemas.openxmlformats.org/officeDocument/2006/relationships/hyperlink" Target="https://intranet.qed.qld.gov.au/Services/HumanResources/payrollhr/healthwellbeing/staffwellbeing/looking-after-yoursel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B5C4AA-416E-8CB3-E161-916B16A38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endParaRPr lang="en-AU" sz="400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41766-9AE7-AAAB-FB4A-5BDAAC7F61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n-AU" sz="4000" dirty="0">
                <a:solidFill>
                  <a:schemeClr val="tx2"/>
                </a:solidFill>
                <a:latin typeface="Tw Cen MT" panose="020B0602020104020603" pitchFamily="34" charset="0"/>
              </a:rPr>
              <a:t>The Mindful Teacher</a:t>
            </a:r>
          </a:p>
        </p:txBody>
      </p:sp>
      <p:pic>
        <p:nvPicPr>
          <p:cNvPr id="5" name="Picture 4" descr="A logo of a person in a circle&#10;&#10;Description automatically generated">
            <a:extLst>
              <a:ext uri="{FF2B5EF4-FFF2-40B4-BE49-F238E27FC236}">
                <a16:creationId xmlns:a16="http://schemas.microsoft.com/office/drawing/2014/main" id="{9723799E-B6FA-4611-CD87-8EB36FAAA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0" y="2245338"/>
            <a:ext cx="4141760" cy="3281723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20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8845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95B6-A35C-1534-D01D-A42461823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429" y="365124"/>
            <a:ext cx="8964000" cy="1325563"/>
          </a:xfrm>
        </p:spPr>
        <p:txBody>
          <a:bodyPr>
            <a:normAutofit fontScale="90000"/>
          </a:bodyPr>
          <a:lstStyle/>
          <a:p>
            <a:r>
              <a:rPr lang="en-AU" dirty="0"/>
              <a:t>		</a:t>
            </a:r>
            <a:br>
              <a:rPr lang="en-AU" dirty="0"/>
            </a:br>
            <a:r>
              <a:rPr lang="en-AU" sz="4900" dirty="0">
                <a:latin typeface="Tw Cen MT" panose="020B0602020104020603" pitchFamily="34" charset="0"/>
              </a:rPr>
              <a:t>The Mindful Teacher</a:t>
            </a:r>
            <a:r>
              <a:rPr lang="en-AU" dirty="0"/>
              <a:t>	</a:t>
            </a:r>
            <a:br>
              <a:rPr lang="en-AU" dirty="0"/>
            </a:br>
            <a:endParaRPr lang="en-AU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20FF7340-6C99-CD4A-B323-287ACA986FD2}"/>
              </a:ext>
            </a:extLst>
          </p:cNvPr>
          <p:cNvSpPr txBox="1">
            <a:spLocks/>
          </p:cNvSpPr>
          <p:nvPr/>
        </p:nvSpPr>
        <p:spPr>
          <a:xfrm rot="19895376">
            <a:off x="726936" y="3273856"/>
            <a:ext cx="2690232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anose="020B0604020202020204" pitchFamily="34" charset="0"/>
              <a:buNone/>
            </a:pPr>
            <a:r>
              <a:rPr lang="en-AU" sz="4400" dirty="0">
                <a:solidFill>
                  <a:srgbClr val="0070C0"/>
                </a:solidFill>
                <a:latin typeface="Tw Cen MT" panose="020B0602020104020603" pitchFamily="34" charset="0"/>
              </a:rPr>
              <a:t>Workload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5023419-5F2F-4FB9-219B-1243CBFFB0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211" y="1965960"/>
            <a:ext cx="5560996" cy="3620648"/>
          </a:xfrm>
          <a:prstGeom prst="rect">
            <a:avLst/>
          </a:prstGeom>
        </p:spPr>
      </p:pic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88D88C8C-A916-41B0-CF93-A57F1314A0F5}"/>
              </a:ext>
            </a:extLst>
          </p:cNvPr>
          <p:cNvSpPr txBox="1">
            <a:spLocks/>
          </p:cNvSpPr>
          <p:nvPr/>
        </p:nvSpPr>
        <p:spPr>
          <a:xfrm rot="2005337">
            <a:off x="9138086" y="4871432"/>
            <a:ext cx="2690232" cy="1594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r>
              <a:rPr lang="en-AU" sz="4400" dirty="0">
                <a:solidFill>
                  <a:srgbClr val="0070C0"/>
                </a:solidFill>
                <a:latin typeface="Tw Cen MT" panose="020B0602020104020603" pitchFamily="34" charset="0"/>
              </a:rPr>
              <a:t>Student behaviour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53B6DF57-B92B-BBC1-9936-A9103D6FC6B4}"/>
              </a:ext>
            </a:extLst>
          </p:cNvPr>
          <p:cNvSpPr txBox="1">
            <a:spLocks/>
          </p:cNvSpPr>
          <p:nvPr/>
        </p:nvSpPr>
        <p:spPr>
          <a:xfrm rot="19895376">
            <a:off x="1162670" y="5084179"/>
            <a:ext cx="2690232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r>
              <a:rPr lang="en-AU" sz="4400" dirty="0">
                <a:solidFill>
                  <a:srgbClr val="0070C0"/>
                </a:solidFill>
                <a:latin typeface="Tw Cen MT" panose="020B0602020104020603" pitchFamily="34" charset="0"/>
              </a:rPr>
              <a:t>Parents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A599F5CB-B059-06F6-CC50-DE53C854B5C7}"/>
              </a:ext>
            </a:extLst>
          </p:cNvPr>
          <p:cNvSpPr txBox="1">
            <a:spLocks/>
          </p:cNvSpPr>
          <p:nvPr/>
        </p:nvSpPr>
        <p:spPr>
          <a:xfrm rot="2102625">
            <a:off x="9138086" y="2926572"/>
            <a:ext cx="2690232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r>
              <a:rPr lang="en-AU" sz="4400" dirty="0">
                <a:solidFill>
                  <a:srgbClr val="0070C0"/>
                </a:solidFill>
                <a:latin typeface="Tw Cen MT" panose="020B0602020104020603" pitchFamily="34" charset="0"/>
              </a:rPr>
              <a:t>Deadlines</a:t>
            </a:r>
          </a:p>
        </p:txBody>
      </p:sp>
      <p:pic>
        <p:nvPicPr>
          <p:cNvPr id="5" name="Content Placeholder 4" descr="A logo of a person in a circle&#10;&#10;Description automatically generated">
            <a:extLst>
              <a:ext uri="{FF2B5EF4-FFF2-40B4-BE49-F238E27FC236}">
                <a16:creationId xmlns:a16="http://schemas.microsoft.com/office/drawing/2014/main" id="{6A30A629-64F3-2692-F9CA-1BF5B08D9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20" y="107271"/>
            <a:ext cx="2323809" cy="1841270"/>
          </a:xfrm>
        </p:spPr>
      </p:pic>
    </p:spTree>
    <p:extLst>
      <p:ext uri="{BB962C8B-B14F-4D97-AF65-F5344CB8AC3E}">
        <p14:creationId xmlns:p14="http://schemas.microsoft.com/office/powerpoint/2010/main" val="50742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95B6-A35C-1534-D01D-A42461823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429" y="365124"/>
            <a:ext cx="8964000" cy="1325563"/>
          </a:xfrm>
        </p:spPr>
        <p:txBody>
          <a:bodyPr>
            <a:normAutofit/>
          </a:bodyPr>
          <a:lstStyle/>
          <a:p>
            <a:r>
              <a:rPr lang="en-AU" dirty="0">
                <a:latin typeface="Tw Cen MT" panose="020B0602020104020603" pitchFamily="34" charset="0"/>
              </a:rPr>
              <a:t>Practice self-care and stress management</a:t>
            </a:r>
          </a:p>
        </p:txBody>
      </p:sp>
      <p:pic>
        <p:nvPicPr>
          <p:cNvPr id="5" name="Content Placeholder 4" descr="A logo of a person in a circle&#10;&#10;Description automatically generated">
            <a:extLst>
              <a:ext uri="{FF2B5EF4-FFF2-40B4-BE49-F238E27FC236}">
                <a16:creationId xmlns:a16="http://schemas.microsoft.com/office/drawing/2014/main" id="{6A30A629-64F3-2692-F9CA-1BF5B08D9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20" y="107271"/>
            <a:ext cx="2323809" cy="1841270"/>
          </a:xfrm>
        </p:spPr>
      </p:pic>
      <p:pic>
        <p:nvPicPr>
          <p:cNvPr id="2050" name="Picture 2" descr="Physical Wellness &amp; Wellbeing ...">
            <a:extLst>
              <a:ext uri="{FF2B5EF4-FFF2-40B4-BE49-F238E27FC236}">
                <a16:creationId xmlns:a16="http://schemas.microsoft.com/office/drawing/2014/main" id="{3591ABEF-FFA0-70E4-D943-1D68DB033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136" y="3112670"/>
            <a:ext cx="22002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D4736-1967-869B-4EB4-B7D572F87C16}"/>
              </a:ext>
            </a:extLst>
          </p:cNvPr>
          <p:cNvSpPr txBox="1">
            <a:spLocks/>
          </p:cNvSpPr>
          <p:nvPr/>
        </p:nvSpPr>
        <p:spPr>
          <a:xfrm>
            <a:off x="8664000" y="2610242"/>
            <a:ext cx="3528000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anose="020B0604020202020204" pitchFamily="34" charset="0"/>
              <a:buNone/>
            </a:pPr>
            <a:r>
              <a:rPr lang="en-A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Social Support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0499AA4-68E7-2A90-99F0-9F4EB9C10739}"/>
              </a:ext>
            </a:extLst>
          </p:cNvPr>
          <p:cNvSpPr txBox="1">
            <a:spLocks/>
          </p:cNvSpPr>
          <p:nvPr/>
        </p:nvSpPr>
        <p:spPr>
          <a:xfrm>
            <a:off x="4757524" y="1825464"/>
            <a:ext cx="3528000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anose="020B0604020202020204" pitchFamily="34" charset="0"/>
              <a:buNone/>
            </a:pPr>
            <a:r>
              <a:rPr lang="en-A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Mental Self-care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13B6F9B-E71E-33D3-5A91-03E4BF66CF17}"/>
              </a:ext>
            </a:extLst>
          </p:cNvPr>
          <p:cNvSpPr txBox="1">
            <a:spLocks/>
          </p:cNvSpPr>
          <p:nvPr/>
        </p:nvSpPr>
        <p:spPr>
          <a:xfrm>
            <a:off x="851049" y="2576545"/>
            <a:ext cx="3528000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anose="020B0604020202020204" pitchFamily="34" charset="0"/>
              <a:buNone/>
            </a:pPr>
            <a:r>
              <a:rPr lang="en-A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Physical Self-care</a:t>
            </a:r>
          </a:p>
        </p:txBody>
      </p:sp>
      <p:pic>
        <p:nvPicPr>
          <p:cNvPr id="2052" name="Picture 4" descr="Mental Wellbeing in the Workplace Training – Via Zoom | Leigh Barrett and  Associates">
            <a:extLst>
              <a:ext uri="{FF2B5EF4-FFF2-40B4-BE49-F238E27FC236}">
                <a16:creationId xmlns:a16="http://schemas.microsoft.com/office/drawing/2014/main" id="{C5E540BF-330D-4707-C538-6286A11A8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286" y="2610242"/>
            <a:ext cx="3444338" cy="1937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s Social Support more important than ...">
            <a:extLst>
              <a:ext uri="{FF2B5EF4-FFF2-40B4-BE49-F238E27FC236}">
                <a16:creationId xmlns:a16="http://schemas.microsoft.com/office/drawing/2014/main" id="{9AB5CE56-FBC0-8B7B-896F-BAA4B0C95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124" y="355919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019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95B6-A35C-1534-D01D-A42461823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429" y="365124"/>
            <a:ext cx="8964000" cy="1325563"/>
          </a:xfrm>
        </p:spPr>
        <p:txBody>
          <a:bodyPr>
            <a:normAutofit/>
          </a:bodyPr>
          <a:lstStyle/>
          <a:p>
            <a:r>
              <a:rPr lang="en-AU" dirty="0">
                <a:latin typeface="Tw Cen MT" panose="020B0602020104020603" pitchFamily="34" charset="0"/>
              </a:rPr>
              <a:t>Develop Emotional Resilience</a:t>
            </a:r>
          </a:p>
        </p:txBody>
      </p:sp>
      <p:pic>
        <p:nvPicPr>
          <p:cNvPr id="5" name="Content Placeholder 4" descr="A logo of a person in a circle&#10;&#10;Description automatically generated">
            <a:extLst>
              <a:ext uri="{FF2B5EF4-FFF2-40B4-BE49-F238E27FC236}">
                <a16:creationId xmlns:a16="http://schemas.microsoft.com/office/drawing/2014/main" id="{6A30A629-64F3-2692-F9CA-1BF5B08D9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20" y="107271"/>
            <a:ext cx="2323809" cy="1841270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D4736-1967-869B-4EB4-B7D572F87C16}"/>
              </a:ext>
            </a:extLst>
          </p:cNvPr>
          <p:cNvSpPr txBox="1">
            <a:spLocks/>
          </p:cNvSpPr>
          <p:nvPr/>
        </p:nvSpPr>
        <p:spPr>
          <a:xfrm>
            <a:off x="8309158" y="2576545"/>
            <a:ext cx="3600000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anose="020B0604020202020204" pitchFamily="34" charset="0"/>
              <a:buNone/>
            </a:pPr>
            <a:r>
              <a:rPr lang="en-A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Emotional Regulation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0499AA4-68E7-2A90-99F0-9F4EB9C10739}"/>
              </a:ext>
            </a:extLst>
          </p:cNvPr>
          <p:cNvSpPr txBox="1">
            <a:spLocks/>
          </p:cNvSpPr>
          <p:nvPr/>
        </p:nvSpPr>
        <p:spPr>
          <a:xfrm>
            <a:off x="4379049" y="1760116"/>
            <a:ext cx="3528000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anose="020B0604020202020204" pitchFamily="34" charset="0"/>
              <a:buNone/>
            </a:pPr>
            <a:r>
              <a:rPr lang="en-A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Coping Mechanisms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13B6F9B-E71E-33D3-5A91-03E4BF66CF17}"/>
              </a:ext>
            </a:extLst>
          </p:cNvPr>
          <p:cNvSpPr txBox="1">
            <a:spLocks/>
          </p:cNvSpPr>
          <p:nvPr/>
        </p:nvSpPr>
        <p:spPr>
          <a:xfrm>
            <a:off x="851049" y="2576545"/>
            <a:ext cx="3528000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anose="020B0604020202020204" pitchFamily="34" charset="0"/>
              <a:buNone/>
            </a:pPr>
            <a:r>
              <a:rPr lang="en-A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Positive Mindset</a:t>
            </a:r>
          </a:p>
        </p:txBody>
      </p:sp>
      <p:pic>
        <p:nvPicPr>
          <p:cNvPr id="3074" name="Picture 2" descr="Embracing a positive mindset!">
            <a:extLst>
              <a:ext uri="{FF2B5EF4-FFF2-40B4-BE49-F238E27FC236}">
                <a16:creationId xmlns:a16="http://schemas.microsoft.com/office/drawing/2014/main" id="{4E2DE3BF-B69A-1445-EFDE-A06DB374F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81" y="3415351"/>
            <a:ext cx="3485108" cy="2657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uilding Better Coping Mechanisms | The ...">
            <a:extLst>
              <a:ext uri="{FF2B5EF4-FFF2-40B4-BE49-F238E27FC236}">
                <a16:creationId xmlns:a16="http://schemas.microsoft.com/office/drawing/2014/main" id="{684F1CE0-9E0D-AB0F-A674-978E345A0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824" y="2417596"/>
            <a:ext cx="3651073" cy="3651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Understanding Emotional Regulation ...">
            <a:extLst>
              <a:ext uri="{FF2B5EF4-FFF2-40B4-BE49-F238E27FC236}">
                <a16:creationId xmlns:a16="http://schemas.microsoft.com/office/drawing/2014/main" id="{238E86B7-7F77-7047-4411-837224722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160" y="3386704"/>
            <a:ext cx="3994115" cy="265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442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95B6-A35C-1534-D01D-A42461823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429" y="365124"/>
            <a:ext cx="8964000" cy="1325563"/>
          </a:xfrm>
        </p:spPr>
        <p:txBody>
          <a:bodyPr>
            <a:normAutofit/>
          </a:bodyPr>
          <a:lstStyle/>
          <a:p>
            <a:r>
              <a:rPr lang="en-AU" dirty="0">
                <a:latin typeface="Tw Cen MT" panose="020B0602020104020603" pitchFamily="34" charset="0"/>
              </a:rPr>
              <a:t>Seek Professional Development &amp; Support</a:t>
            </a:r>
          </a:p>
        </p:txBody>
      </p:sp>
      <p:pic>
        <p:nvPicPr>
          <p:cNvPr id="5" name="Content Placeholder 4" descr="A logo of a person in a circle&#10;&#10;Description automatically generated">
            <a:extLst>
              <a:ext uri="{FF2B5EF4-FFF2-40B4-BE49-F238E27FC236}">
                <a16:creationId xmlns:a16="http://schemas.microsoft.com/office/drawing/2014/main" id="{6A30A629-64F3-2692-F9CA-1BF5B08D9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20" y="107271"/>
            <a:ext cx="2323809" cy="1841270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D4736-1967-869B-4EB4-B7D572F87C16}"/>
              </a:ext>
            </a:extLst>
          </p:cNvPr>
          <p:cNvSpPr txBox="1">
            <a:spLocks/>
          </p:cNvSpPr>
          <p:nvPr/>
        </p:nvSpPr>
        <p:spPr>
          <a:xfrm>
            <a:off x="8352217" y="2308446"/>
            <a:ext cx="3600000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Arial" panose="020B0604020202020204" pitchFamily="34" charset="0"/>
              <a:buNone/>
            </a:pPr>
            <a:r>
              <a:rPr lang="en-A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Employee Assistance Program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0499AA4-68E7-2A90-99F0-9F4EB9C10739}"/>
              </a:ext>
            </a:extLst>
          </p:cNvPr>
          <p:cNvSpPr txBox="1">
            <a:spLocks/>
          </p:cNvSpPr>
          <p:nvPr/>
        </p:nvSpPr>
        <p:spPr>
          <a:xfrm>
            <a:off x="3991789" y="1816263"/>
            <a:ext cx="4392000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anose="020B0604020202020204" pitchFamily="34" charset="0"/>
              <a:buNone/>
            </a:pPr>
            <a:r>
              <a:rPr lang="en-A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Supervision &amp; Mentoring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13B6F9B-E71E-33D3-5A91-03E4BF66CF17}"/>
              </a:ext>
            </a:extLst>
          </p:cNvPr>
          <p:cNvSpPr txBox="1">
            <a:spLocks/>
          </p:cNvSpPr>
          <p:nvPr/>
        </p:nvSpPr>
        <p:spPr>
          <a:xfrm>
            <a:off x="851049" y="2576545"/>
            <a:ext cx="3528000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anose="020B0604020202020204" pitchFamily="34" charset="0"/>
              <a:buNone/>
            </a:pPr>
            <a:r>
              <a:rPr lang="en-A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Ongoing PD</a:t>
            </a:r>
          </a:p>
        </p:txBody>
      </p:sp>
      <p:pic>
        <p:nvPicPr>
          <p:cNvPr id="4098" name="Picture 2" descr="The Benefits of Working for Segue Tech ...">
            <a:extLst>
              <a:ext uri="{FF2B5EF4-FFF2-40B4-BE49-F238E27FC236}">
                <a16:creationId xmlns:a16="http://schemas.microsoft.com/office/drawing/2014/main" id="{D7824534-20E1-0430-0B32-03A5E5B8E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7" y="3043989"/>
            <a:ext cx="3756202" cy="298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upervision and Mentoring in Speech ...">
            <a:extLst>
              <a:ext uri="{FF2B5EF4-FFF2-40B4-BE49-F238E27FC236}">
                <a16:creationId xmlns:a16="http://schemas.microsoft.com/office/drawing/2014/main" id="{58D1BD7B-9149-0CB3-7C7C-B4100E8ED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637" y="2349766"/>
            <a:ext cx="4492401" cy="342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362CD7A-AD3E-3B24-61AB-1F8C348F91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77253" y="3581400"/>
            <a:ext cx="3601521" cy="129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551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95B6-A35C-1534-D01D-A42461823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429" y="365124"/>
            <a:ext cx="8964000" cy="1325563"/>
          </a:xfrm>
        </p:spPr>
        <p:txBody>
          <a:bodyPr>
            <a:normAutofit/>
          </a:bodyPr>
          <a:lstStyle/>
          <a:p>
            <a:r>
              <a:rPr lang="en-AU" dirty="0">
                <a:latin typeface="Tw Cen MT" panose="020B0602020104020603" pitchFamily="34" charset="0"/>
              </a:rPr>
              <a:t>Support from the School Environment</a:t>
            </a:r>
          </a:p>
        </p:txBody>
      </p:sp>
      <p:pic>
        <p:nvPicPr>
          <p:cNvPr id="5" name="Content Placeholder 4" descr="A logo of a person in a circle&#10;&#10;Description automatically generated">
            <a:extLst>
              <a:ext uri="{FF2B5EF4-FFF2-40B4-BE49-F238E27FC236}">
                <a16:creationId xmlns:a16="http://schemas.microsoft.com/office/drawing/2014/main" id="{6A30A629-64F3-2692-F9CA-1BF5B08D9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20" y="107271"/>
            <a:ext cx="2323809" cy="1841270"/>
          </a:xfr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0499AA4-68E7-2A90-99F0-9F4EB9C10739}"/>
              </a:ext>
            </a:extLst>
          </p:cNvPr>
          <p:cNvSpPr txBox="1">
            <a:spLocks/>
          </p:cNvSpPr>
          <p:nvPr/>
        </p:nvSpPr>
        <p:spPr>
          <a:xfrm>
            <a:off x="7326429" y="2206393"/>
            <a:ext cx="4392000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anose="020B0604020202020204" pitchFamily="34" charset="0"/>
              <a:buNone/>
            </a:pPr>
            <a:r>
              <a:rPr lang="en-A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Administrative Support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13B6F9B-E71E-33D3-5A91-03E4BF66CF17}"/>
              </a:ext>
            </a:extLst>
          </p:cNvPr>
          <p:cNvSpPr txBox="1">
            <a:spLocks/>
          </p:cNvSpPr>
          <p:nvPr/>
        </p:nvSpPr>
        <p:spPr>
          <a:xfrm>
            <a:off x="1337572" y="2206393"/>
            <a:ext cx="3528000" cy="1004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Arial" panose="020B0604020202020204" pitchFamily="34" charset="0"/>
              <a:buNone/>
            </a:pPr>
            <a:r>
              <a:rPr lang="en-A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Collaborative Work Culture</a:t>
            </a:r>
          </a:p>
        </p:txBody>
      </p:sp>
      <p:pic>
        <p:nvPicPr>
          <p:cNvPr id="5122" name="Picture 2" descr="a Collaborative Work Culture ...">
            <a:extLst>
              <a:ext uri="{FF2B5EF4-FFF2-40B4-BE49-F238E27FC236}">
                <a16:creationId xmlns:a16="http://schemas.microsoft.com/office/drawing/2014/main" id="{17AD3D38-9F66-05DD-6EED-39896BFA4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807" y="3211248"/>
            <a:ext cx="4109838" cy="273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Administrative Assistant Resume [2025 ...">
            <a:extLst>
              <a:ext uri="{FF2B5EF4-FFF2-40B4-BE49-F238E27FC236}">
                <a16:creationId xmlns:a16="http://schemas.microsoft.com/office/drawing/2014/main" id="{EBDA4DEC-3453-1821-B60D-1223EFA15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511" y="2994677"/>
            <a:ext cx="4794006" cy="250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90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95B6-A35C-1534-D01D-A42461823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429" y="365124"/>
            <a:ext cx="8964000" cy="1325563"/>
          </a:xfrm>
        </p:spPr>
        <p:txBody>
          <a:bodyPr>
            <a:normAutofit/>
          </a:bodyPr>
          <a:lstStyle/>
          <a:p>
            <a:r>
              <a:rPr lang="en-AU" dirty="0">
                <a:latin typeface="Tw Cen MT" panose="020B0602020104020603" pitchFamily="34" charset="0"/>
              </a:rPr>
              <a:t>Useful links	</a:t>
            </a:r>
          </a:p>
        </p:txBody>
      </p:sp>
      <p:pic>
        <p:nvPicPr>
          <p:cNvPr id="5" name="Content Placeholder 4" descr="A logo of a person in a circle&#10;&#10;Description automatically generated">
            <a:extLst>
              <a:ext uri="{FF2B5EF4-FFF2-40B4-BE49-F238E27FC236}">
                <a16:creationId xmlns:a16="http://schemas.microsoft.com/office/drawing/2014/main" id="{6A30A629-64F3-2692-F9CA-1BF5B08D9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20" y="107271"/>
            <a:ext cx="2323809" cy="184127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9B5952D-15B8-CF4D-FD6A-D16301656D29}"/>
              </a:ext>
            </a:extLst>
          </p:cNvPr>
          <p:cNvSpPr txBox="1"/>
          <p:nvPr/>
        </p:nvSpPr>
        <p:spPr>
          <a:xfrm>
            <a:off x="574920" y="1876348"/>
            <a:ext cx="1073568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latin typeface="Tw Cen MT" panose="020B0602020104020603" pitchFamily="34" charset="0"/>
              </a:rPr>
              <a:t>Looking after yourself</a:t>
            </a:r>
          </a:p>
          <a:p>
            <a:r>
              <a:rPr lang="en-AU" sz="2000" dirty="0">
                <a:latin typeface="Tw Cen MT" panose="020B0602020104020603" pitchFamily="34" charset="0"/>
                <a:hlinkClick r:id="rId4"/>
              </a:rPr>
              <a:t>https://intranet.qed.qld.gov.au/Services/HumanResources/payrollhr/healthwellbeing/staffwellbeing/looking-after-yourself</a:t>
            </a:r>
            <a:r>
              <a:rPr lang="en-AU" sz="2000" dirty="0">
                <a:latin typeface="Tw Cen MT" panose="020B0602020104020603" pitchFamily="34" charset="0"/>
              </a:rPr>
              <a:t> </a:t>
            </a:r>
          </a:p>
          <a:p>
            <a:r>
              <a:rPr lang="en-AU" sz="2000" dirty="0" err="1">
                <a:latin typeface="Tw Cen MT" panose="020B0602020104020603" pitchFamily="34" charset="0"/>
              </a:rPr>
              <a:t>Qlearn</a:t>
            </a:r>
            <a:r>
              <a:rPr lang="en-AU" sz="2000" dirty="0">
                <a:latin typeface="Tw Cen MT" panose="020B0602020104020603" pitchFamily="34" charset="0"/>
              </a:rPr>
              <a:t> Stress Reduction and Wellbeing Program</a:t>
            </a:r>
          </a:p>
          <a:p>
            <a:r>
              <a:rPr lang="en-AU" sz="2000" dirty="0">
                <a:latin typeface="Tw Cen MT" panose="020B0602020104020603" pitchFamily="34" charset="0"/>
                <a:hlinkClick r:id="rId5"/>
              </a:rPr>
              <a:t>https://intranet.qed.qld.gov.au/Services/HumanResources/payrollhr/healthwellbeing/staffwellbeing/Pages/stress-reduction-and-wellbeing.aspx</a:t>
            </a:r>
            <a:r>
              <a:rPr lang="en-AU" sz="2000" dirty="0">
                <a:latin typeface="Tw Cen MT" panose="020B0602020104020603" pitchFamily="34" charset="0"/>
              </a:rPr>
              <a:t> </a:t>
            </a:r>
          </a:p>
          <a:p>
            <a:r>
              <a:rPr lang="en-AU" sz="2000" dirty="0">
                <a:latin typeface="Tw Cen MT" panose="020B0602020104020603" pitchFamily="34" charset="0"/>
              </a:rPr>
              <a:t>Staff Wellbeing Learning and Resources Portal</a:t>
            </a:r>
          </a:p>
          <a:p>
            <a:r>
              <a:rPr lang="en-AU" sz="2000" dirty="0">
                <a:latin typeface="Tw Cen MT" panose="020B0602020104020603" pitchFamily="34" charset="0"/>
                <a:hlinkClick r:id="rId6"/>
              </a:rPr>
              <a:t>https://learningplace.eq.edu.au/cx/resources/file/f5ba5f0c-ea18-43c5-8d50-b83fedfaf356/1/index.html</a:t>
            </a:r>
            <a:r>
              <a:rPr lang="en-AU" sz="2000" dirty="0">
                <a:latin typeface="Tw Cen MT" panose="020B0602020104020603" pitchFamily="34" charset="0"/>
              </a:rPr>
              <a:t> </a:t>
            </a:r>
          </a:p>
          <a:p>
            <a:r>
              <a:rPr lang="en-AU" sz="2000" dirty="0">
                <a:latin typeface="Tw Cen MT" panose="020B0602020104020603" pitchFamily="34" charset="0"/>
              </a:rPr>
              <a:t>Fitness Passport</a:t>
            </a:r>
          </a:p>
          <a:p>
            <a:r>
              <a:rPr lang="en-AU" sz="2000" dirty="0">
                <a:latin typeface="Tw Cen MT" panose="020B0602020104020603" pitchFamily="34" charset="0"/>
                <a:hlinkClick r:id="rId7"/>
              </a:rPr>
              <a:t>https://intranet.qed.qld.gov.au/Services/HumanResources/payrollhr/healthwellbeing/staffwellbeing/Pages/fitness-passport.aspx</a:t>
            </a:r>
            <a:r>
              <a:rPr lang="en-AU" sz="2000" dirty="0">
                <a:latin typeface="Tw Cen MT" panose="020B0602020104020603" pitchFamily="34" charset="0"/>
              </a:rPr>
              <a:t> </a:t>
            </a:r>
          </a:p>
          <a:p>
            <a:r>
              <a:rPr lang="en-AU" sz="2000" dirty="0">
                <a:latin typeface="Tw Cen MT" panose="020B0602020104020603" pitchFamily="34" charset="0"/>
              </a:rPr>
              <a:t>Staff Mental Health Strategy</a:t>
            </a:r>
          </a:p>
          <a:p>
            <a:r>
              <a:rPr lang="en-AU" sz="2000" dirty="0">
                <a:latin typeface="Tw Cen MT" panose="020B0602020104020603" pitchFamily="34" charset="0"/>
                <a:hlinkClick r:id="rId8"/>
              </a:rPr>
              <a:t>https://intranet.qed.qld.gov.au/Services/HumanResources/payrollhr/healthwellbeing/staffwellbeing/Pages/staff-mental-health-strategy.aspx</a:t>
            </a:r>
            <a:r>
              <a:rPr lang="en-AU" sz="2000" dirty="0">
                <a:latin typeface="Tw Cen MT" panose="020B06020201040206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9098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499</Words>
  <Application>Microsoft Office PowerPoint</Application>
  <PresentationFormat>Widescreen</PresentationFormat>
  <Paragraphs>73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Courier New</vt:lpstr>
      <vt:lpstr>Symbol</vt:lpstr>
      <vt:lpstr>Times New Roman</vt:lpstr>
      <vt:lpstr>Tw Cen MT</vt:lpstr>
      <vt:lpstr>Office Theme</vt:lpstr>
      <vt:lpstr>PowerPoint Presentation</vt:lpstr>
      <vt:lpstr>   The Mindful Teacher  </vt:lpstr>
      <vt:lpstr>Practice self-care and stress management</vt:lpstr>
      <vt:lpstr>Develop Emotional Resilience</vt:lpstr>
      <vt:lpstr>Seek Professional Development &amp; Support</vt:lpstr>
      <vt:lpstr>Support from the School Environment</vt:lpstr>
      <vt:lpstr>Useful links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THORPE, Erin (echap82)</dc:creator>
  <cp:lastModifiedBy>MAYO, Cat (cmcat0)</cp:lastModifiedBy>
  <cp:revision>2</cp:revision>
  <dcterms:created xsi:type="dcterms:W3CDTF">2025-02-10T10:48:01Z</dcterms:created>
  <dcterms:modified xsi:type="dcterms:W3CDTF">2025-02-10T22:20:39Z</dcterms:modified>
</cp:coreProperties>
</file>